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2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3.xml" ContentType="application/vnd.openxmlformats-officedocument.themeOverr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4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charts/chartEx1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notesSlides/notesSlide5.xml" ContentType="application/vnd.openxmlformats-officedocument.presentationml.notesSlid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6.xml" ContentType="application/vnd.openxmlformats-officedocument.themeOverrid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7.xml" ContentType="application/vnd.openxmlformats-officedocument.themeOverride+xml"/>
  <Override PartName="/ppt/charts/chart11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8.xml" ContentType="application/vnd.openxmlformats-officedocument.themeOverride+xml"/>
  <Override PartName="/ppt/charts/chart12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9.xml" ContentType="application/vnd.openxmlformats-officedocument.themeOverride+xml"/>
  <Override PartName="/ppt/notesSlides/notesSlide6.xml" ContentType="application/vnd.openxmlformats-officedocument.presentationml.notesSlide+xml"/>
  <Override PartName="/ppt/charts/chart13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theme/themeOverride10.xml" ContentType="application/vnd.openxmlformats-officedocument.themeOverride+xml"/>
  <Override PartName="/ppt/charts/chart14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theme/themeOverride11.xml" ContentType="application/vnd.openxmlformats-officedocument.themeOverride+xml"/>
  <Override PartName="/ppt/charts/chart15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12.xml" ContentType="application/vnd.openxmlformats-officedocument.themeOverride+xml"/>
  <Override PartName="/ppt/charts/chart16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theme/themeOverride13.xml" ContentType="application/vnd.openxmlformats-officedocument.themeOverride+xml"/>
  <Override PartName="/ppt/notesSlides/notesSlide7.xml" ContentType="application/vnd.openxmlformats-officedocument.presentationml.notesSlide+xml"/>
  <Override PartName="/ppt/charts/chart17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8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theme/themeOverride1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8" r:id="rId10"/>
    <p:sldId id="265" r:id="rId11"/>
    <p:sldId id="266" r:id="rId12"/>
    <p:sldId id="267" r:id="rId13"/>
    <p:sldId id="26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1667"/>
    <a:srgbClr val="FDE3EC"/>
    <a:srgbClr val="9EBDCA"/>
    <a:srgbClr val="E4EDF0"/>
    <a:srgbClr val="D4E2E8"/>
    <a:srgbClr val="739FB1"/>
    <a:srgbClr val="528194"/>
    <a:srgbClr val="4A7586"/>
    <a:srgbClr val="263D46"/>
    <a:srgbClr val="3554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84" autoAdjust="0"/>
    <p:restoredTop sz="95278" autoAdjust="0"/>
  </p:normalViewPr>
  <p:slideViewPr>
    <p:cSldViewPr snapToGrid="0">
      <p:cViewPr varScale="1">
        <p:scale>
          <a:sx n="97" d="100"/>
          <a:sy n="97" d="100"/>
        </p:scale>
        <p:origin x="1104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0.xml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1.xml"/><Relationship Id="rId2" Type="http://schemas.microsoft.com/office/2011/relationships/chartColorStyle" Target="colors15.xml"/><Relationship Id="rId1" Type="http://schemas.microsoft.com/office/2011/relationships/chartStyle" Target="style15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2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3.xml"/><Relationship Id="rId2" Type="http://schemas.microsoft.com/office/2011/relationships/chartColorStyle" Target="colors17.xml"/><Relationship Id="rId1" Type="http://schemas.microsoft.com/office/2011/relationships/chartStyle" Target="style17.xml"/><Relationship Id="rId4" Type="http://schemas.openxmlformats.org/officeDocument/2006/relationships/oleObject" Target="file:///C:\Users\dhlui\OneDrive\&#193;rea%20de%20Trabalho\Luis%20Henrique\ESTUDOS\FIAP\Tech%20Challenge\Fase%203\bigdata_covid\Tabelas%20e%20Gr&#225;ficos\Economia.xlsx" TargetMode="Externa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Sintoma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4.xml"/><Relationship Id="rId2" Type="http://schemas.microsoft.com/office/2011/relationships/chartColorStyle" Target="colors19.xml"/><Relationship Id="rId1" Type="http://schemas.microsoft.com/office/2011/relationships/chartStyle" Target="style19.xml"/><Relationship Id="rId4" Type="http://schemas.openxmlformats.org/officeDocument/2006/relationships/oleObject" Target="file:///C:\Users\dhlui\OneDrive\&#193;rea%20de%20Trabalho\Luis%20Henrique\ESTUDOS\FIAP\Tech%20Challenge\Fase%203\bigdata_covid\Tabelas%20e%20Gr&#225;ficos\Sintoma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oleObject" Target="file:///C:\Users\dhlui\OneDrive\&#193;rea%20de%20Trabalho\Luis%20Henrique\ESTUDOS\FIAP\Tech%20Challenge\Fase%203\bigdata_covid\Tabelas%20e%20Gr&#225;ficos\Temporal.xlsx" TargetMode="Externa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hlui\OneDrive\&#193;rea%20de%20Trabalho\Luis%20Henrique\ESTUDOS\FIAP\Tech%20Challenge\Fase%203\bigdata_covid\Tabelas%20e%20Gr&#225;ficos\Geografica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oleObject" Target="file:///C:\Users\dhlui\OneDrive\&#193;rea%20de%20Trabalho\Luis%20Henrique\ESTUDOS\FIAP\Tech%20Challenge\Fase%203\bigdata_covid\Tabelas%20e%20Gr&#225;ficos\Populacao.xlsx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dhlui\OneDrive\&#193;rea%20de%20Trabalho\Luis%20Henrique\ESTUDOS\FIAP\Tech%20Challenge\Fase%203\bigdata_covid\Tabelas%20e%20Gr&#225;ficos\Geografica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'Total por Mês'!$B$2:$B$4</c:f>
              <c:numCache>
                <c:formatCode>_-* #,##0_-;\-* #,##0_-;_-* "-"??_-;_-@_-</c:formatCode>
                <c:ptCount val="3"/>
                <c:pt idx="0">
                  <c:v>384166</c:v>
                </c:pt>
                <c:pt idx="1">
                  <c:v>386520</c:v>
                </c:pt>
                <c:pt idx="2">
                  <c:v>387298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98E-48A1-98A6-9842AE6082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Mês'!$B$1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'Total por Mês'!$C$2:$C$12</c:f>
              <c:numCache>
                <c:formatCode>_-* #,##0_-;\-* #,##0_-;_-* "-"??_-;_-@_-</c:formatCode>
                <c:ptCount val="11"/>
                <c:pt idx="0">
                  <c:v>138.501</c:v>
                </c:pt>
                <c:pt idx="1">
                  <c:v>171.51400000000001</c:v>
                </c:pt>
                <c:pt idx="2">
                  <c:v>159.24799999999999</c:v>
                </c:pt>
                <c:pt idx="3">
                  <c:v>171.28</c:v>
                </c:pt>
                <c:pt idx="4">
                  <c:v>165.13499999999999</c:v>
                </c:pt>
                <c:pt idx="5">
                  <c:v>151.291</c:v>
                </c:pt>
                <c:pt idx="6">
                  <c:v>111.80200000000001</c:v>
                </c:pt>
                <c:pt idx="7">
                  <c:v>60.369</c:v>
                </c:pt>
                <c:pt idx="8">
                  <c:v>23.824999999999999</c:v>
                </c:pt>
                <c:pt idx="9">
                  <c:v>4.7350000000000003</c:v>
                </c:pt>
                <c:pt idx="10">
                  <c:v>0.28399999999999997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CC-44F0-BD3E-0F659FDFAE3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_-* #,##0_-;\-* #,##0_-;_-* &quot;-&quot;??_-;_-@_-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'Fez Exame'!$A$2:$A$12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'Fez Exame'!$L$2:$L$12</c:f>
              <c:numCache>
                <c:formatCode>0</c:formatCode>
                <c:ptCount val="11"/>
                <c:pt idx="0">
                  <c:v>3.4870000000000001</c:v>
                </c:pt>
                <c:pt idx="1">
                  <c:v>6.8559999999999999</c:v>
                </c:pt>
                <c:pt idx="2">
                  <c:v>15.326000000000001</c:v>
                </c:pt>
                <c:pt idx="3">
                  <c:v>20.916</c:v>
                </c:pt>
                <c:pt idx="4">
                  <c:v>18.882000000000001</c:v>
                </c:pt>
                <c:pt idx="5">
                  <c:v>14.772</c:v>
                </c:pt>
                <c:pt idx="6">
                  <c:v>8.5419999999999998</c:v>
                </c:pt>
                <c:pt idx="7">
                  <c:v>3.9820000000000002</c:v>
                </c:pt>
                <c:pt idx="8">
                  <c:v>1.504</c:v>
                </c:pt>
                <c:pt idx="9">
                  <c:v>0.23300000000000001</c:v>
                </c:pt>
                <c:pt idx="10">
                  <c:v>1.7000000000000001E-2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27-4313-ACA6-CC3F26AB286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Exame'!$A$2:$A$12</c:f>
              <c:strCache>
                <c:ptCount val="11"/>
                <c:pt idx="0">
                  <c:v>0-9</c:v>
                </c:pt>
                <c:pt idx="1">
                  <c:v>10-19</c:v>
                </c:pt>
                <c:pt idx="2">
                  <c:v>20-29</c:v>
                </c:pt>
                <c:pt idx="3">
                  <c:v>30-39</c:v>
                </c:pt>
                <c:pt idx="4">
                  <c:v>40-49</c:v>
                </c:pt>
                <c:pt idx="5">
                  <c:v>50-59</c:v>
                </c:pt>
                <c:pt idx="6">
                  <c:v>60-69</c:v>
                </c:pt>
                <c:pt idx="7">
                  <c:v>70-79</c:v>
                </c:pt>
                <c:pt idx="8">
                  <c:v>80-89</c:v>
                </c:pt>
                <c:pt idx="9">
                  <c:v>90-99</c:v>
                </c:pt>
                <c:pt idx="10">
                  <c:v>100+</c:v>
                </c:pt>
              </c:strCache>
            </c:strRef>
          </c:cat>
          <c:val>
            <c:numRef>
              <c:f>'Resultados Exame'!$E$2:$E$12</c:f>
              <c:numCache>
                <c:formatCode>0</c:formatCode>
                <c:ptCount val="11"/>
                <c:pt idx="0">
                  <c:v>1.8420000000000001</c:v>
                </c:pt>
                <c:pt idx="1">
                  <c:v>3.9580000000000002</c:v>
                </c:pt>
                <c:pt idx="2">
                  <c:v>8.4109999999999996</c:v>
                </c:pt>
                <c:pt idx="3">
                  <c:v>11.737</c:v>
                </c:pt>
                <c:pt idx="4">
                  <c:v>10.778</c:v>
                </c:pt>
                <c:pt idx="5">
                  <c:v>8.3490000000000002</c:v>
                </c:pt>
                <c:pt idx="6">
                  <c:v>4.7430000000000003</c:v>
                </c:pt>
                <c:pt idx="7">
                  <c:v>2.21</c:v>
                </c:pt>
                <c:pt idx="8">
                  <c:v>0.78300000000000003</c:v>
                </c:pt>
                <c:pt idx="9">
                  <c:v>0.11</c:v>
                </c:pt>
                <c:pt idx="10">
                  <c:v>4.0000000000000001E-3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50-428C-842D-53B6B0FA220C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4CC-489B-A25D-495A518371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Mês'!$B$2:$B$3</c:f>
              <c:numCache>
                <c:formatCode>#,##0</c:formatCode>
                <c:ptCount val="2"/>
                <c:pt idx="0">
                  <c:v>557240</c:v>
                </c:pt>
                <c:pt idx="1">
                  <c:v>600744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CC-489B-A25D-495A518371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Mês'!$C$1</c:f>
              <c:strCache>
                <c:ptCount val="1"/>
                <c:pt idx="0">
                  <c:v>fez exame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FAF-4970-BA3B-5798C742B0C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Mês'!$C$2:$C$3</c:f>
              <c:numCache>
                <c:formatCode>#,##0</c:formatCode>
                <c:ptCount val="2"/>
                <c:pt idx="0">
                  <c:v>56562</c:v>
                </c:pt>
                <c:pt idx="1">
                  <c:v>37955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FAF-4970-BA3B-5798C742B0C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#,##0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'Total por Mês'!$D$1</c:f>
              <c:strCache>
                <c:ptCount val="1"/>
                <c:pt idx="0">
                  <c:v>resultado positivo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9EBDCA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CB6-4980-B6A9-0770268831E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'Total por Mês'!$A$2:$A$3</c:f>
              <c:strCache>
                <c:ptCount val="2"/>
                <c:pt idx="0">
                  <c:v>Não</c:v>
                </c:pt>
                <c:pt idx="1">
                  <c:v>Sim</c:v>
                </c:pt>
              </c:strCache>
            </c:strRef>
          </c:cat>
          <c:val>
            <c:numRef>
              <c:f>'Total por Mês'!$D$2:$D$3</c:f>
              <c:numCache>
                <c:formatCode>General</c:formatCode>
                <c:ptCount val="2"/>
                <c:pt idx="0">
                  <c:v>30466</c:v>
                </c:pt>
                <c:pt idx="1">
                  <c:v>22459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CB6-4980-B6A9-0770268831E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Escolaridade!$F$8</c:f>
              <c:strCache>
                <c:ptCount val="1"/>
                <c:pt idx="0">
                  <c:v>NÃO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Escolaridade!$C$9:$C$16</c:f>
              <c:strCache>
                <c:ptCount val="8"/>
                <c:pt idx="0">
                  <c:v>Pós-graduação, mestrado ou doutorado</c:v>
                </c:pt>
                <c:pt idx="1">
                  <c:v>Superior incompleto</c:v>
                </c:pt>
                <c:pt idx="2">
                  <c:v>Fundamental completa</c:v>
                </c:pt>
                <c:pt idx="3">
                  <c:v>Médio incompleto</c:v>
                </c:pt>
                <c:pt idx="4">
                  <c:v>Sem instrução</c:v>
                </c:pt>
                <c:pt idx="5">
                  <c:v>Superior completo</c:v>
                </c:pt>
                <c:pt idx="6">
                  <c:v>Médio completo</c:v>
                </c:pt>
                <c:pt idx="7">
                  <c:v>Fundamental incompleto</c:v>
                </c:pt>
              </c:strCache>
            </c:strRef>
          </c:cat>
          <c:val>
            <c:numRef>
              <c:f>Escolaridade!$F$9:$F$16</c:f>
              <c:numCache>
                <c:formatCode>0.00%</c:formatCode>
                <c:ptCount val="8"/>
                <c:pt idx="0">
                  <c:v>4.6491637355538011E-2</c:v>
                </c:pt>
                <c:pt idx="1">
                  <c:v>6.2285550211757947E-2</c:v>
                </c:pt>
                <c:pt idx="2">
                  <c:v>6.6497379944009768E-2</c:v>
                </c:pt>
                <c:pt idx="3">
                  <c:v>7.5043069413538152E-2</c:v>
                </c:pt>
                <c:pt idx="4">
                  <c:v>9.4094106668580868E-2</c:v>
                </c:pt>
                <c:pt idx="5">
                  <c:v>0.14584739071136316</c:v>
                </c:pt>
                <c:pt idx="6">
                  <c:v>0.21813940133515183</c:v>
                </c:pt>
                <c:pt idx="7">
                  <c:v>0.29160146436006029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02-4E0B-BDA2-75B39F17AC1F}"/>
            </c:ext>
          </c:extLst>
        </c:ser>
        <c:ser>
          <c:idx val="1"/>
          <c:order val="1"/>
          <c:tx>
            <c:strRef>
              <c:f>Escolaridade!$G$8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Escolaridade!$C$9:$C$16</c:f>
              <c:strCache>
                <c:ptCount val="8"/>
                <c:pt idx="0">
                  <c:v>Pós-graduação, mestrado ou doutorado</c:v>
                </c:pt>
                <c:pt idx="1">
                  <c:v>Superior incompleto</c:v>
                </c:pt>
                <c:pt idx="2">
                  <c:v>Fundamental completa</c:v>
                </c:pt>
                <c:pt idx="3">
                  <c:v>Médio incompleto</c:v>
                </c:pt>
                <c:pt idx="4">
                  <c:v>Sem instrução</c:v>
                </c:pt>
                <c:pt idx="5">
                  <c:v>Superior completo</c:v>
                </c:pt>
                <c:pt idx="6">
                  <c:v>Médio completo</c:v>
                </c:pt>
                <c:pt idx="7">
                  <c:v>Fundamental incompleto</c:v>
                </c:pt>
              </c:strCache>
            </c:strRef>
          </c:cat>
          <c:val>
            <c:numRef>
              <c:f>Escolaridade!$G$9:$G$16</c:f>
              <c:numCache>
                <c:formatCode>0.00%</c:formatCode>
                <c:ptCount val="8"/>
                <c:pt idx="0">
                  <c:v>6.9946599549891471E-3</c:v>
                </c:pt>
                <c:pt idx="1">
                  <c:v>4.2399091792843541E-2</c:v>
                </c:pt>
                <c:pt idx="2">
                  <c:v>6.6034783535083158E-2</c:v>
                </c:pt>
                <c:pt idx="3">
                  <c:v>0.11106394737192547</c:v>
                </c:pt>
                <c:pt idx="4">
                  <c:v>0.12084848121662471</c:v>
                </c:pt>
                <c:pt idx="5">
                  <c:v>4.5030828439401809E-2</c:v>
                </c:pt>
                <c:pt idx="6">
                  <c:v>0.22694525455102341</c:v>
                </c:pt>
                <c:pt idx="7">
                  <c:v>0.38068295313810874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802-4E0B-BDA2-75B39F17AC1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621466703"/>
        <c:axId val="621467183"/>
      </c:barChart>
      <c:catAx>
        <c:axId val="62146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1467183"/>
        <c:crosses val="autoZero"/>
        <c:auto val="1"/>
        <c:lblAlgn val="ctr"/>
        <c:lblOffset val="100"/>
        <c:noMultiLvlLbl val="0"/>
      </c:catAx>
      <c:valAx>
        <c:axId val="621467183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62146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result!$A$2:$A$9</c:f>
              <c:strCache>
                <c:ptCount val="8"/>
                <c:pt idx="0">
                  <c:v>náusea</c:v>
                </c:pt>
                <c:pt idx="1">
                  <c:v>dor no peito</c:v>
                </c:pt>
                <c:pt idx="2">
                  <c:v>dificuldade para respirar</c:v>
                </c:pt>
                <c:pt idx="3">
                  <c:v>nariz entupido</c:v>
                </c:pt>
                <c:pt idx="4">
                  <c:v>dor de garganta</c:v>
                </c:pt>
                <c:pt idx="5">
                  <c:v>febre</c:v>
                </c:pt>
                <c:pt idx="6">
                  <c:v>tosse </c:v>
                </c:pt>
                <c:pt idx="7">
                  <c:v>dor de cabeça</c:v>
                </c:pt>
              </c:strCache>
            </c:strRef>
          </c:cat>
          <c:val>
            <c:numRef>
              <c:f>result!$E$2:$E$9</c:f>
              <c:numCache>
                <c:formatCode>0.00%</c:formatCode>
                <c:ptCount val="8"/>
                <c:pt idx="0">
                  <c:v>1.5468116846704825E-2</c:v>
                </c:pt>
                <c:pt idx="1">
                  <c:v>1.5616238348656856E-2</c:v>
                </c:pt>
                <c:pt idx="2">
                  <c:v>2.0366706518404096E-2</c:v>
                </c:pt>
                <c:pt idx="3">
                  <c:v>2.8545129447612599E-2</c:v>
                </c:pt>
                <c:pt idx="4">
                  <c:v>2.9920543394310019E-2</c:v>
                </c:pt>
                <c:pt idx="5">
                  <c:v>3.2671371287704858E-2</c:v>
                </c:pt>
                <c:pt idx="6">
                  <c:v>3.6131066369012983E-2</c:v>
                </c:pt>
                <c:pt idx="7">
                  <c:v>4.384396457780082E-2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D9-415C-A2BD-1D82344E8D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220810831"/>
        <c:axId val="220796431"/>
      </c:barChart>
      <c:catAx>
        <c:axId val="2208108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20796431"/>
        <c:crosses val="autoZero"/>
        <c:auto val="1"/>
        <c:lblAlgn val="ctr"/>
        <c:lblOffset val="100"/>
        <c:noMultiLvlLbl val="0"/>
      </c:catAx>
      <c:valAx>
        <c:axId val="220796431"/>
        <c:scaling>
          <c:orientation val="minMax"/>
        </c:scaling>
        <c:delete val="1"/>
        <c:axPos val="b"/>
        <c:numFmt formatCode="0.00%" sourceLinked="1"/>
        <c:majorTickMark val="none"/>
        <c:minorTickMark val="none"/>
        <c:tickLblPos val="nextTo"/>
        <c:crossAx val="22081083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prov!$A$2:$A$6</c:f>
              <c:strCache>
                <c:ptCount val="5"/>
                <c:pt idx="0">
                  <c:v>Ignorado</c:v>
                </c:pt>
                <c:pt idx="1">
                  <c:v>Não fez restrição</c:v>
                </c:pt>
                <c:pt idx="2">
                  <c:v>Reduziu o contato</c:v>
                </c:pt>
                <c:pt idx="3">
                  <c:v>Ficou em casa</c:v>
                </c:pt>
                <c:pt idx="4">
                  <c:v>Ficou rigorosamente em casa</c:v>
                </c:pt>
              </c:strCache>
            </c:strRef>
          </c:cat>
          <c:val>
            <c:numRef>
              <c:f>prov!$E$2:$E$6</c:f>
              <c:numCache>
                <c:formatCode>0.00%</c:formatCode>
                <c:ptCount val="5"/>
                <c:pt idx="0">
                  <c:v>2.8522532800912721E-3</c:v>
                </c:pt>
                <c:pt idx="1">
                  <c:v>1.4736641947138239E-2</c:v>
                </c:pt>
                <c:pt idx="2">
                  <c:v>0.27528997908347597</c:v>
                </c:pt>
                <c:pt idx="3">
                  <c:v>0.33323825822399694</c:v>
                </c:pt>
                <c:pt idx="4">
                  <c:v>0.37388286746529759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B8C-438F-B8AC-DB9EA2A3EDC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0.00%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'Fez Exame'!$D$1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'Fez Exame'!$A$2:$A$4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'Fez Exame'!$D$2:$D$4</c:f>
              <c:numCache>
                <c:formatCode>General</c:formatCode>
                <c:ptCount val="3"/>
                <c:pt idx="0">
                  <c:v>23673</c:v>
                </c:pt>
                <c:pt idx="1">
                  <c:v>31712</c:v>
                </c:pt>
                <c:pt idx="2">
                  <c:v>39132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8B-4339-8D46-00BD993968D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Trabalho!$B$1</c:f>
              <c:strCache>
                <c:ptCount val="1"/>
                <c:pt idx="0">
                  <c:v>Não</c:v>
                </c:pt>
              </c:strCache>
            </c:strRef>
          </c:tx>
          <c:spPr>
            <a:solidFill>
              <a:srgbClr val="BAD0D9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Trabalho!$A$4:$A$6</c:f>
              <c:strCache>
                <c:ptCount val="3"/>
                <c:pt idx="0">
                  <c:v>09/2020</c:v>
                </c:pt>
                <c:pt idx="1">
                  <c:v>08/2020</c:v>
                </c:pt>
                <c:pt idx="2">
                  <c:v>07/2020</c:v>
                </c:pt>
              </c:strCache>
            </c:strRef>
          </c:cat>
          <c:val>
            <c:numRef>
              <c:f>Trabalho!$B$4:$B$6</c:f>
              <c:numCache>
                <c:formatCode>#,##0</c:formatCode>
                <c:ptCount val="3"/>
                <c:pt idx="0">
                  <c:v>178832</c:v>
                </c:pt>
                <c:pt idx="1">
                  <c:v>181443</c:v>
                </c:pt>
                <c:pt idx="2">
                  <c:v>186640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4F7-44AC-9F88-5D559A9DE043}"/>
            </c:ext>
          </c:extLst>
        </c:ser>
        <c:ser>
          <c:idx val="1"/>
          <c:order val="1"/>
          <c:tx>
            <c:strRef>
              <c:f>Trabalho!$C$1</c:f>
              <c:strCache>
                <c:ptCount val="1"/>
                <c:pt idx="0">
                  <c:v>Sim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Trabalho!$A$4:$A$6</c:f>
              <c:strCache>
                <c:ptCount val="3"/>
                <c:pt idx="0">
                  <c:v>09/2020</c:v>
                </c:pt>
                <c:pt idx="1">
                  <c:v>08/2020</c:v>
                </c:pt>
                <c:pt idx="2">
                  <c:v>07/2020</c:v>
                </c:pt>
              </c:strCache>
            </c:strRef>
          </c:cat>
          <c:val>
            <c:numRef>
              <c:f>Trabalho!$C$4:$C$6</c:f>
              <c:numCache>
                <c:formatCode>#,##0</c:formatCode>
                <c:ptCount val="3"/>
                <c:pt idx="0">
                  <c:v>140487</c:v>
                </c:pt>
                <c:pt idx="1">
                  <c:v>136881</c:v>
                </c:pt>
                <c:pt idx="2">
                  <c:v>129831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4F7-44AC-9F88-5D559A9DE04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621466703"/>
        <c:axId val="621467183"/>
      </c:barChart>
      <c:catAx>
        <c:axId val="62146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621467183"/>
        <c:crosses val="autoZero"/>
        <c:auto val="1"/>
        <c:lblAlgn val="ctr"/>
        <c:lblOffset val="100"/>
        <c:noMultiLvlLbl val="0"/>
      </c:catAx>
      <c:valAx>
        <c:axId val="621467183"/>
        <c:scaling>
          <c:orientation val="minMax"/>
        </c:scaling>
        <c:delete val="1"/>
        <c:axPos val="b"/>
        <c:numFmt formatCode="#,##0" sourceLinked="1"/>
        <c:majorTickMark val="none"/>
        <c:minorTickMark val="none"/>
        <c:tickLblPos val="nextTo"/>
        <c:crossAx val="62146670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tx>
            <c:strRef>
              <c:f>'Resultados Exame'!$A$2</c:f>
              <c:strCache>
                <c:ptCount val="1"/>
                <c:pt idx="0">
                  <c:v>07/2020</c:v>
                </c:pt>
              </c:strCache>
            </c:strRef>
          </c:tx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889-41C3-B1BB-4DCFD2FD8E40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889-41C3-B1BB-4DCFD2FD8E40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889-41C3-B1BB-4DCFD2FD8E40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889-41C3-B1BB-4DCFD2FD8E4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Exame'!$D$2:$E$2</c:f>
              <c:numCache>
                <c:formatCode>0.0%</c:formatCode>
                <c:ptCount val="2"/>
                <c:pt idx="0">
                  <c:v>0.42174629324546953</c:v>
                </c:pt>
                <c:pt idx="1">
                  <c:v>0.56887593460904828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889-41C3-B1BB-4DCFD2FD8E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7F3-4B37-A3D0-52CAA25CFA07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7F3-4B37-A3D0-52CAA25CFA07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37F3-4B37-A3D0-52CAA25CFA07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7F3-4B37-A3D0-52CAA25CFA0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Exame'!$D$3:$E$3</c:f>
              <c:numCache>
                <c:formatCode>0.0%</c:formatCode>
                <c:ptCount val="2"/>
                <c:pt idx="0">
                  <c:v>0.44175706357214933</c:v>
                </c:pt>
                <c:pt idx="1">
                  <c:v>0.55187310797174571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7F3-4B37-A3D0-52CAA25CFA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BB5-4356-8774-9E51EF094584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BB5-4356-8774-9E51EF094584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4BB5-4356-8774-9E51EF094584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4BB5-4356-8774-9E51EF09458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val>
            <c:numRef>
              <c:f>'Resultados Exame'!$D$4:$E$4</c:f>
              <c:numCache>
                <c:formatCode>0.0%</c:formatCode>
                <c:ptCount val="2"/>
                <c:pt idx="0">
                  <c:v>0.43483593989573749</c:v>
                </c:pt>
                <c:pt idx="1">
                  <c:v>0.56110088929776147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BB5-4356-8774-9E51EF0945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'Resultados Exame'!$C$1</c:f>
              <c:strCache>
                <c:ptCount val="1"/>
                <c:pt idx="0">
                  <c:v>Positivo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Exame'!$A$2:$A$4</c:f>
              <c:strCache>
                <c:ptCount val="3"/>
                <c:pt idx="0">
                  <c:v>07/2020</c:v>
                </c:pt>
                <c:pt idx="1">
                  <c:v>08/2020</c:v>
                </c:pt>
                <c:pt idx="2">
                  <c:v>09/2020</c:v>
                </c:pt>
              </c:strCache>
            </c:strRef>
          </c:cat>
          <c:val>
            <c:numRef>
              <c:f>'Resultados Exame'!$C$2:$C$4</c:f>
              <c:numCache>
                <c:formatCode>General</c:formatCode>
                <c:ptCount val="3"/>
                <c:pt idx="0">
                  <c:v>13467</c:v>
                </c:pt>
                <c:pt idx="1">
                  <c:v>17501</c:v>
                </c:pt>
                <c:pt idx="2">
                  <c:v>21957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0CC-49D2-A679-0C5CA789264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"/>
        <c:overlap val="-27"/>
        <c:axId val="278653135"/>
        <c:axId val="278653615"/>
      </c:barChart>
      <c:catAx>
        <c:axId val="2786531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278653615"/>
        <c:crosses val="autoZero"/>
        <c:auto val="1"/>
        <c:lblAlgn val="ctr"/>
        <c:lblOffset val="100"/>
        <c:noMultiLvlLbl val="0"/>
      </c:catAx>
      <c:valAx>
        <c:axId val="278653615"/>
        <c:scaling>
          <c:orientation val="minMax"/>
          <c:min val="0"/>
        </c:scaling>
        <c:delete val="1"/>
        <c:axPos val="l"/>
        <c:numFmt formatCode="General" sourceLinked="1"/>
        <c:majorTickMark val="none"/>
        <c:minorTickMark val="none"/>
        <c:tickLblPos val="nextTo"/>
        <c:crossAx val="2786531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1" dirty="0"/>
              <a:t>Estado com menor </a:t>
            </a:r>
            <a:r>
              <a:rPr lang="pt-BR" b="1" i="1" dirty="0"/>
              <a:t>%</a:t>
            </a:r>
            <a:r>
              <a:rPr lang="pt-BR" b="1" dirty="0"/>
              <a:t> positivo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>
        <c:manualLayout>
          <c:layoutTarget val="inner"/>
          <c:xMode val="edge"/>
          <c:yMode val="edge"/>
          <c:x val="3.371477445612301E-2"/>
          <c:y val="0.22811693824309814"/>
          <c:w val="0.93257045108775394"/>
          <c:h val="0.5567530736072455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'Resultados Exame'!$AA$37</c:f>
              <c:strCache>
                <c:ptCount val="1"/>
                <c:pt idx="0">
                  <c:v>Goiás</c:v>
                </c:pt>
              </c:strCache>
            </c:strRef>
          </c:tx>
          <c:spPr>
            <a:solidFill>
              <a:srgbClr val="F21667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inBase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Exame'!$AB$36:$AF$36</c:f>
              <c:strCache>
                <c:ptCount val="5"/>
                <c:pt idx="0">
                  <c:v>% de positivo</c:v>
                </c:pt>
                <c:pt idx="1">
                  <c:v>% exame</c:v>
                </c:pt>
                <c:pt idx="2">
                  <c:v>% trabalho</c:v>
                </c:pt>
                <c:pt idx="3">
                  <c:v>%auxilio</c:v>
                </c:pt>
                <c:pt idx="4">
                  <c:v>% ensino m. completo</c:v>
                </c:pt>
              </c:strCache>
            </c:strRef>
          </c:cat>
          <c:val>
            <c:numRef>
              <c:f>'Resultados Exame'!$AB$37:$AF$37</c:f>
              <c:numCache>
                <c:formatCode>0.00%</c:formatCode>
                <c:ptCount val="5"/>
                <c:pt idx="0">
                  <c:v>0.4137200931611264</c:v>
                </c:pt>
                <c:pt idx="1">
                  <c:v>0.11460532382130985</c:v>
                </c:pt>
                <c:pt idx="2">
                  <c:v>0.38902234840212563</c:v>
                </c:pt>
                <c:pt idx="3">
                  <c:v>0.49566863216131618</c:v>
                </c:pt>
                <c:pt idx="4">
                  <c:v>0.40707578073815248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4B-4FDD-84CF-EEBA28FD38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"/>
        <c:axId val="1235712032"/>
        <c:axId val="1334575312"/>
      </c:barChart>
      <c:lineChart>
        <c:grouping val="standard"/>
        <c:varyColors val="0"/>
        <c:ser>
          <c:idx val="1"/>
          <c:order val="1"/>
          <c:tx>
            <c:strRef>
              <c:f>'Resultados Exame'!$AA$38</c:f>
              <c:strCache>
                <c:ptCount val="1"/>
                <c:pt idx="0">
                  <c:v>Avg (estados)</c:v>
                </c:pt>
              </c:strCache>
            </c:strRef>
          </c:tx>
          <c:spPr>
            <a:ln w="28575" cap="rnd">
              <a:solidFill>
                <a:srgbClr val="BAD0D9">
                  <a:alpha val="57000"/>
                </a:srgb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tx1"/>
              </a:solidFill>
              <a:ln w="9525">
                <a:solidFill>
                  <a:srgbClr val="BAD0D9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'Resultados Exame'!$AB$36:$AF$36</c:f>
              <c:strCache>
                <c:ptCount val="5"/>
                <c:pt idx="0">
                  <c:v>% de positivo</c:v>
                </c:pt>
                <c:pt idx="1">
                  <c:v>% exame</c:v>
                </c:pt>
                <c:pt idx="2">
                  <c:v>% trabalho</c:v>
                </c:pt>
                <c:pt idx="3">
                  <c:v>%auxilio</c:v>
                </c:pt>
                <c:pt idx="4">
                  <c:v>% ensino m. completo</c:v>
                </c:pt>
              </c:strCache>
            </c:strRef>
          </c:cat>
          <c:val>
            <c:numRef>
              <c:f>'Resultados Exame'!$AB$38:$AF$38</c:f>
              <c:numCache>
                <c:formatCode>0.00%</c:formatCode>
                <c:ptCount val="5"/>
                <c:pt idx="0">
                  <c:v>0.559952177915084</c:v>
                </c:pt>
                <c:pt idx="1">
                  <c:v>8.1622025865642364E-2</c:v>
                </c:pt>
                <c:pt idx="2">
                  <c:v>0.3516447550225219</c:v>
                </c:pt>
                <c:pt idx="3">
                  <c:v>0.51878437007765221</c:v>
                </c:pt>
                <c:pt idx="4">
                  <c:v>0.39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14B-4FDD-84CF-EEBA28FD38B0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235712032"/>
        <c:axId val="1334575312"/>
      </c:lineChart>
      <c:catAx>
        <c:axId val="1235712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334575312"/>
        <c:crosses val="autoZero"/>
        <c:auto val="1"/>
        <c:lblAlgn val="ctr"/>
        <c:lblOffset val="100"/>
        <c:noMultiLvlLbl val="0"/>
      </c:catAx>
      <c:valAx>
        <c:axId val="1334575312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235712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7441075165846762"/>
          <c:y val="0.89006154720838915"/>
          <c:w val="0.4511784966830647"/>
          <c:h val="0.10378809047715674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9.2400394608367076E-2"/>
          <c:y val="9.0269610854645341E-2"/>
          <c:w val="0.80918682028004729"/>
          <c:h val="1"/>
        </c:manualLayout>
      </c:layout>
      <c:pieChart>
        <c:varyColors val="1"/>
        <c:ser>
          <c:idx val="0"/>
          <c:order val="0"/>
          <c:spPr>
            <a:solidFill>
              <a:srgbClr val="F21667"/>
            </a:solidFill>
          </c:spPr>
          <c:dPt>
            <c:idx val="0"/>
            <c:bubble3D val="0"/>
            <c:spPr>
              <a:solidFill>
                <a:srgbClr val="BAD0D9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D8F-4F38-A0E8-33932EAB61C4}"/>
              </c:ext>
            </c:extLst>
          </c:dPt>
          <c:dPt>
            <c:idx val="1"/>
            <c:bubble3D val="0"/>
            <c:spPr>
              <a:solidFill>
                <a:srgbClr val="F21667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D8F-4F38-A0E8-33932EAB61C4}"/>
              </c:ext>
            </c:extLst>
          </c:dPt>
          <c:dLbls>
            <c:dLbl>
              <c:idx val="0"/>
              <c:layout>
                <c:manualLayout>
                  <c:x val="-0.13147910645362065"/>
                  <c:y val="5.154937172744506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6718400331264253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AD8F-4F38-A0E8-33932EAB61C4}"/>
                </c:ext>
              </c:extLst>
            </c:dLbl>
            <c:dLbl>
              <c:idx val="1"/>
              <c:layout>
                <c:manualLayout>
                  <c:x val="0.12374504136811348"/>
                  <c:y val="-6.627710095849986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pt-B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4182329847937576"/>
                      <c:h val="0.2534339713098979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AD8F-4F38-A0E8-33932EAB61C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Sexo!$B$2:$B$3</c:f>
              <c:strCache>
                <c:ptCount val="2"/>
                <c:pt idx="0">
                  <c:v>Homem</c:v>
                </c:pt>
                <c:pt idx="1">
                  <c:v>Mulher</c:v>
                </c:pt>
              </c:strCache>
            </c:strRef>
          </c:cat>
          <c:val>
            <c:numRef>
              <c:f>Sexo!$D$2:$D$3</c:f>
              <c:numCache>
                <c:formatCode>0.00%</c:formatCode>
                <c:ptCount val="2"/>
                <c:pt idx="0">
                  <c:v>0.47991682095780253</c:v>
                </c:pt>
                <c:pt idx="1">
                  <c:v>0.52008317904219747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D8F-4F38-A0E8-33932EAB61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pt-BR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'Fez Exame'!$A$1:$A$29</cx:f>
        <cx:lvl ptCount="29">
          <cx:pt idx="0">UF</cx:pt>
          <cx:pt idx="1">Acre</cx:pt>
          <cx:pt idx="2">Alagoas</cx:pt>
          <cx:pt idx="3">Amapá</cx:pt>
          <cx:pt idx="4">Amazonas</cx:pt>
          <cx:pt idx="5">Bahia</cx:pt>
          <cx:pt idx="6">Ceará</cx:pt>
          <cx:pt idx="7">Distrito Federal</cx:pt>
          <cx:pt idx="8">Espírito Santo</cx:pt>
          <cx:pt idx="9">Goiás</cx:pt>
          <cx:pt idx="10">Maranhão</cx:pt>
          <cx:pt idx="11">Mato Grosso</cx:pt>
          <cx:pt idx="12">Mato Grosso do Sul</cx:pt>
          <cx:pt idx="13">Minas Gerais</cx:pt>
          <cx:pt idx="14">Pará</cx:pt>
          <cx:pt idx="15">Paraíba</cx:pt>
          <cx:pt idx="16">Paraná</cx:pt>
          <cx:pt idx="17">Pernambuco</cx:pt>
          <cx:pt idx="18">Piauí</cx:pt>
          <cx:pt idx="19">Rio de Janeiro</cx:pt>
          <cx:pt idx="20">Rio Grande do Norte</cx:pt>
          <cx:pt idx="21">Rio Grande do Sul</cx:pt>
          <cx:pt idx="22">Rondônia</cx:pt>
          <cx:pt idx="23">Roraima</cx:pt>
          <cx:pt idx="24">Santa Catarina</cx:pt>
          <cx:pt idx="25">São Paulo</cx:pt>
          <cx:pt idx="26">Sergipe</cx:pt>
          <cx:pt idx="27">Tocantins</cx:pt>
        </cx:lvl>
      </cx:strDim>
      <cx:numDim type="colorVal">
        <cx:f>'Fez Exame'!$E$1:$E$29</cx:f>
        <cx:lvl ptCount="29" formatCode="Geral">
          <cx:pt idx="1">0.070722006934529874</cx:pt>
          <cx:pt idx="2">0.075919268548135993</cx:pt>
          <cx:pt idx="3">0.12654603756298671</cx:pt>
          <cx:pt idx="4">0.09569425569292983</cx:pt>
          <cx:pt idx="5">0.074227399634158087</cx:pt>
          <cx:pt idx="6">0.077898792606862874</cx:pt>
          <cx:pt idx="7">0.19192127363594208</cx:pt>
          <cx:pt idx="8">0.0815483870967742</cx:pt>
          <cx:pt idx="9">0.11460532382130985</cx:pt>
          <cx:pt idx="10">0.075992432288900694</cx:pt>
          <cx:pt idx="11">0.089323558050289242</cx:pt>
          <cx:pt idx="12">0.074147324427196057</cx:pt>
          <cx:pt idx="13">0.055090441261185147</cx:pt>
          <cx:pt idx="14">0.088673176008426086</cx:pt>
          <cx:pt idx="15">0.088809172589513208</cx:pt>
          <cx:pt idx="16">0.064209626512361909</cx:pt>
          <cx:pt idx="17">0.054964324585802395</cx:pt>
          <cx:pt idx="18">0.14496786330145792</cx:pt>
          <cx:pt idx="19">0.087261234025010306</cx:pt>
          <cx:pt idx="20">0.086973931846394112</cx:pt>
          <cx:pt idx="21">0.068074803558962019</cx:pt>
          <cx:pt idx="22">0.077838594704684322</cx:pt>
          <cx:pt idx="23">0.11686226065472514</cx:pt>
          <cx:pt idx="24">0.07038735624073944</cx:pt>
          <cx:pt idx="25">0.084900051655409689</cx:pt>
          <cx:pt idx="26">0.086686055905639034</cx:pt>
          <cx:pt idx="27">0.089671686936795003</cx:pt>
        </cx:lvl>
      </cx:numDim>
    </cx:data>
  </cx:chartData>
  <cx:chart>
    <cx:plotArea>
      <cx:plotAreaRegion>
        <cx:series layoutId="regionMap" uniqueId="{E1A88995-E459-4479-8D05-CEFC493D5684}">
          <cx:dataLabels>
            <cx:numFmt formatCode="0,0%" sourceLinked="0"/>
            <cx:txPr>
              <a:bodyPr spcFirstLastPara="1" vertOverflow="ellipsis" horzOverflow="overflow" wrap="square" lIns="0" tIns="0" rIns="0" bIns="0" anchor="ctr" anchorCtr="1"/>
              <a:lstStyle/>
              <a:p>
                <a:pPr algn="ctr" rtl="0">
                  <a:defRPr b="1">
                    <a:solidFill>
                      <a:schemeClr val="bg1"/>
                    </a:solidFill>
                  </a:defRPr>
                </a:pPr>
                <a:endParaRPr lang="en-US" sz="850" b="1" i="0" u="none" strike="noStrike" baseline="0">
                  <a:solidFill>
                    <a:schemeClr val="bg1"/>
                  </a:solidFill>
                  <a:latin typeface="Aptos" panose="02110004020202020204"/>
                </a:endParaRPr>
              </a:p>
            </cx:txPr>
            <cx:visibility seriesName="0" categoryName="0" value="1"/>
            <cx:separator>, </cx:separator>
            <cx:dataLabel idx="20">
              <cx:numFmt formatCode="0,00%" sourceLinked="0"/>
              <cx:separator>, </cx:separator>
            </cx:dataLabel>
          </cx:dataLabels>
          <cx:dataId val="0"/>
          <cx:layoutPr>
            <cx:geography cultureLanguage="en-US" cultureRegion="BR" attribution="Powered by Bing">
              <cx:geoCache provider="{E9337A44-BEBE-4D9F-B70C-5C5E7DAFC167}">
                <cx:binary>1H3ZbtxItu2vGH6+VAVjZqPrAEUyNXkoeS77hVDZLs7zzL85OM/9dv+gfuwuypI7k6JFq6EDXCXg
LrSZzB2x5732jvA/Pw//+Jx8vayeDGmS1f/4PPz6NGia4h+//FJ/Dr6ml/VRGn6u8jr/qzn6nKe/
5H/9FX7++suX6rIPM/8XSkz+y+fgsmq+Dk//65/4Nf9r/jz/fNmEefaq/VqNr7/WbdLUdzxbffTk
8ksaZm5YN1X4uTF/ffrm7//Jn1xctkn+9MnXrAmb8e1YfP316cH3nj75Zflrtyg/SbC4pv2Cdw3K
jgRjlrS0Jlcf8+mTJM/8m+dcHkmqtdTE+vbRN8RfXqb4gZ9b1NWSLr98qb7WNfZ19d/Ddw82gUcX
T598ztusmdnng5O/PrWryylMnj4J69z59sTJ5y3Yr6/2/Msh5//rn4u/ABcWf7MnnCXLth7dks3F
ZfX3f99w5gHEYh5xZjFJCP0mFbIUiz7ilpJaU30tlxvi38SyuZ51iVy/thDGxW+PSxjvjm+Y8SNJ
/C9qwm+fq69b5A9V9U77tI4spYUmXF0rgjq0T6mOtGlqJin/9gVxQ/ybImwtZ10Pvr21UIPfnMel
BlDmy7//9eflDUN+pAz3kIY6Mhnh2tJs3SwZP9JSMWKJa3GxG+LfzXJzSesS+fdmFlK5sB+XVOzL
IHxIkZgUFkItQph1aBlMHwliUmYpteoiNxeyLojr1xZSsB+Zi3wd5k++fH1yfpl9DasHzScgDjLn
Eib9zvWDfIIdmRZMxLoJbAsL+fmFrYtn+f5CTq/PH5e1/JZc+vllfeNFHsCFWUdSUhiLQnJx9UFC
ty8gJo4UE6Yk+lqAi4TvJ1a0LpnvLy5E8tvzRyaS9LJ4yFyPHBEm+U16fWU0C5EI8whBBz6Oim8i
M2/04TrGb67oBxK5fm8pkEeWe/+WXk559qBGAidF6az/5rWR0EMjkRCaySU1EeuvPnj+rST7LpHN
Jf1QJtdvLqXy4nGZiYOS+iHNxGBHSjNmWta1ESxLojnea20RUyyEsb2SdVHcvLcQhLN7XIL4hiA0
+ZPjr1++VpeooB8MPDARKyxqmoTzQ/vgqEqQdwmi1z3W9VKe3KAbd61pXTi3f2EhJhdF4GNCEN4C
MgKokz1krDfJEdUEydZeCrwf67k+YkSwK7O5cmOLwPJTa1qXz96rC8G8/f1xCWZXF3//qwphQG8g
oAfNlQnYL5Uis1ebP4u4z6+eU6olzGs/vNxjSevSufUDCxnt3jwuGZ3k4d///aCWA9jTIkwRcZ0m
LxIAbh1RoZlGqfNddPsS2l7QumBu3lvI4+SR2cxFeNn+/a8bpX2AqkUcmUSYylIo9G8SrgNPRo80
MS2uBf8mD4AB+/LYXtC6PG7eW8jj4uxx2ccLQGFZgP7BDVceQCT0SJh85va1RJb5GOfwbnBvml6L
BMjlvkh+ak3rUtl7dSGYF48Mh3lxibhygu5S/ZCiQV4mTW4BaJGHeZmQR8RilJnXAWeOOIcy+anl
/Egqey8v5fL2sRnM9708+YLI3z5k2kzJEYftWOQasl9ajuAQn4SMEF+uPou0bE9pfmJxm8L6/htL
mT2yJOBFCBDgyQlqnPBBUwG0YEykYCj4v0vjIPSwI4sJie9cYwFsYVM/uawfyOng7aWETh6XVc1N
jOxBQQEq0ChFcwy29D3uHwgHeZqGsZkQ0LfPoXB+YkXrcvn+4kIkF68fmUi+Vtll+mf7+SHjjz5C
4W/Kf2drcGD7UkGbzAJ8xvClb0JZpAYXP7WoHwhm792lbB4ZcjP3Mk5gMWjUIAa9zDFicqO9D5C/
CWTMAm2Y77nAorOMRgBF0s0JCtS1KHTP1a1La/VHFmJ7/fJxmdTrHBEovXw4UaG2oXzOom8amQuc
AGi0FIoDiLuGqxf5wk8s6AfSudnJUiKPzMkdatnDJnNs7t9Ygi7BGzRtKFwgw8Nv5rNApe+1ph+I
58A/XG1rKahHlsK9zrMvf//f7EEHBPSRkuaM0vygbyCRvxF8Q1vXUM8t6/mJNf1AQP/ezlIwjwzQ
maHPyyfOZXNZISF9ONdmUHUkAHwiu8Z/rj6HqQIgasFNTQFTfzOjRXb98wtbF9Hy/YWc3jiPK/a8
+Vr5YfGQaQJ6COiCQjgKdnGQxKkj/PU8C7UAEX5iDT+Qxc3il0L4/zxv+0Gb6Ruw8i1TO/jKfWd0
IQJ29SELFFqwo29jNDfDHIsYczMy++OVrAvi5r2DVf9vT+D+eCbz+4CkC/+zu5p83hvQvfvp1QYx
kb149Rr1WhXON26dffn1KQM/v49Tz79wAJbdcOnw+18v62aeq9ZHmivJNYZtJLJoCUC6/3r1SCHg
ACugXMCmpMLs9dMnGZL74NenSLklZgcxjI2mHTGZRE5e5+38yGBogKOQRYqn0Jrg1FLfx80v8mT0
8+w7J67//5OsTS/yMGtq/PLTJ8W3b80bE3IGl2ab5gpooAZWiOefL19joh1fNv8PM/wson412qVo
EuZMGImvTto24/m5P4moQXf1O2d+ihznTJsgRRk3TYp97ZMrDOW1ccMH24zrUXwZkticEjvzQoO/
8blVTZ/vpocG2WJ7XAAWQBPaFKj/Zz7u0yNhFldjUg52aZDsdaOYfFuGMjq5DxXUr2CcxhAIJqrm
Np6aV7HHxG6aLJ+0WW1ranTu2BSdoxhv4M7u4h0w2729XFNhFD+PNAZjKXC3+1Ryry48zdLa9rLI
2nmtIewqG5JP/jCVbhhbBuqnu+gd8m6mh7lJBFs0VLjm0MRDeok5KWENurLbyuLHoe6H4yDpTPv+
VJhQSmmAaxhsWuzKbHUYVcSr7IgH9AMJy/SsKYbJvZvKbd6JOTsXCtoOPdAwtX3eVWVCgkZZlT3E
PFBOYA15a8eVEK2dW2Ne22bZB2/vpnloWlf8Q8AU6LxrGCydnfY+TStjZZF2Y2XnZUbPiVEKt6vj
6AVptdzY3gopuBgYlCWYojiocUiKFinJ0zYGqaQr7M7KpuMibAunjtIEk5B3acUKJyW3OKcKbFRw
QYekRCEzbWRpZXdhHZ21YSRPJfzEc54z6/e+ytXp3fRWtHCfniKH9MYmn3LZgV6VmVNxmppeYeyi
ToYbdNZYKKhpYWwI28M5mEM6XqqnMcxFaVtJGXROFE3R6DZhO31iflduEFtjosCxDYzIMkBken6+
5zCsspK6jsbS9kcau21X0ZeBlJ4juB5dOWiOdPQuoa1uTjMlKexMSLkw5Y63nm5CWtpm0nJbWBHd
hQ1Vth9O/oY9r5GShDMFazaFoouAYhpCxMZASnusSOI2NJEv62iitpX61YaBzc7737HrysDkPqmF
gXWTKqraxK7ElP8eBMo/0fFYvlcm4897HpfvK93+cTcj17Rxn+QtRobG0McmGBmQ1OGVJ45xcMvf
MOdVKgBGtRRAtZFcH6pHbRVBNRlBZReh1V7EeRE5hs4Yasm7lGKVygwncS65UHphWZ7weBlYqrTz
Og1tNuTyOOxyuREb11RdasaR/ZgzcLWgUlkqrMJSlrZR4aCTo60kPk9k6v2VFnXw1oK/ajaMa1UD
cVKNA1TGRC1fUIyMIKlCyUq7QWJ2knTtR8H5n7Skand/Bio07+gcuTRV80L2rFgKEvi9gMsIPEM5
fVprlydms2FQ5mwxh2o+9wC5xuk8OQeShccNDB22icgqu2QVs+uM9Y6YgmhXFIV/kvU5swspTjwv
jk+YaHrDLrustSfCgw0vclthJExHEkoB6s9Jz+F+rTAlXdchyphZk8hXWc2D+ixgbVpvSNCczWi5
ZSaR61D0BjDvsTCzofZ1YA55ZQdhEJ+ThHbHZVmwt3lXvfClMZxXdZHvqjg3bQb6zjDGgQMZNGZj
nbWjUW6kQrc9jYXgCovE7DUHBLFYTz8iPzK6obQLontm976VSps2vc/cnvi0sMOqk6/rtkmHDenf
5jkoz5NfwKXY7fRopGxIWxORYmC5dqo8ip2JtdmGZFf3t0dloWJjV1iTX8Jp94HZua2fUKcvPeMk
5b49Wh/zqC/d+9oO9gUBg3FSmcRa+G6t+owhoyxtNurKMayBOx1vsg3u3XY+oCKBGGnJcJRBLOJs
llMvrlVT2rFvyde5Hssdi+vohLRJ9GcTVtPx3bta4yNUdgYQMTB2yyN4cY6jqwIRSUY9L9yu1MYz
6hHf0TqtX9ButBp38JEFbuxzi+5in7L1h7LMeWknaVY9i/o8PyuCdnoRtUb1rMWwlEPiyNxwf2vM
nbNNAmwbbQe2cH9DodMyqTIwNzTFH43RDu2OWl100mcWKewgM5oPd7N3/sVDt2DNlS9jKIEQFpe5
YMv8PhO1X9qdV2euLMvKZWnU2UY23D/tRCqNDEYywMVSiIVFxHya4l7ywh77NtmReGqPh0bcP5m2
gGoiIUEiCGiTL+SWjXWeczoWtqGK/oTFPLXjSL0iZSzspCIb2rniSw6ozVq0F696n8p6kPBWJEw8
02GhiqXj0WoaNzRjzk8WcsLQN+ZZoR0YbzEX+QvsOEyCYCrspCP1eaCN9CTPUnKep0LvCiW7t0Nv
GLGdjn3Q398U0GgBLIL8GgU5W2xSxYOe4gbRfzIa601SCvq7SWjrFFSUZ3klp8guAk9s7HhFM+eT
bPNZECWhN4sAgZpENszskYqaXmsXzErswowCOySdcX9fbV3VyphlQJki5qXsSVEX9Vhzv0BCFeTd
M9mW7VnKGnEecoueNp5qAjsp63aDrSsiBcQB3AGJiBaULmJ/FZR0wm0J8NetpL6dhKF2+zCvz0XO
2pcDzyM701btlGEXbpC+pbZz0JWcUROtTcTAhUSF12dFWcKj+JEubEoydgwspsM5mbuy4VsSvDpW
BXQApoh0a+lbKm9gVT9BZ6ewMXO7bqPJRYmbnLJCZTi6dhettR3BuyD91ApYjrnIUGMe8lAUTWHH
VjYUdtka06fOoInaUJXVPXHGIDIgA3LpxMIpKnRP2gJaGY9uXYz8GUna9Kwc2nrDt6yRUvNoFMPI
GgF0eaiVTe9leZ6mIFX6tQ3Yw3CLafwY5GTcSA7XmIdcCCZgCmKZauFcylQH4UCLwq44CXeVgVw3
6INyd28RzWEGoRHMw+jDooytfRVYZRjChYlpsImsA7vMU70hoJW9IKGe8TzQwMm+BRVYkan9xMvt
Ph4tB5iw8WfXWtm9a3KMsAOhxEw0QszcQjsUjqJpGRh+XNi8bL3jJm5qJ2Zd5AAOeXZ/tu1Tmje8
55yyfCy9aYwK25Lde60ytsuoV2zo2hwVD8ILtgNocvZ98LnAkQ+JmM1Qprlp5LYpc/K8jIbyTcr6
/MzyBZ/svB+Gk7t3ZdI1ijgKaDHOTVBdaPdUJlHSl6DIfQsMLM3AHbIsdjyro4kdCC84zYbO342h
sE4yUtK/jNE4r0VWHAesj1/fvZw1rYEgpQCMPp9sX+w/ICIw9QCtiVXwSbWGsSsD2W3gfGtElMB1
EgrnG6A3C52RZT+FdSFyewgrGjpjH8nGrYlVyA0bWJOmsjggI2rBd1izZ9lTGY/HGWEjlDOLssGJ
AiZt0hvHpuhOs8YYN6itbUtLtD204jh+vkwP2qGWQ9rlha0a4T2Lu7E8K+BB3ftLSAPs4Mh/kEMu
QW2VqIqNPrxhVKfV87wN0t0gWHh/EYFtKKDgDSGoJefiLDdiKwzmHFUFL5Pe4o4ZiuC+MNE8nwz0
AW4DdQ1uGDmUj546ozFm3Y9Dlr5Ix4G6hZfpDX97G+WYyaAJJRT6KKjaZsHtqUEqp1yQVOV21Hrh
c2PU7Ngsk/O8F5YtSfdS9+J1YRAPuq68Z8C6z6VVFBuxZU4lFp4F9m0ytAiAtOhlEjCVpLUaP0ES
IDtq7pohqLMLPgjSPRdt3zNn6K0kPKs6i25BtCtmgEoADT/KJA7iLdM6Iw8EaVMrt8c0YrETEDm6
fRE+Z9znTlt7+N976ygCDwX+jHufwPSFT2upGtKJwIvwIAjtvmbVsUqnLUu4nReYECnQMWjQ1XD0
oViBN/tDpSBWGYS+k2iVn43ZpM64ZwUbKnSbgyClGVJE1B6ULIsp+EpJKgEO5rEIDXfMk1LbZArM
d1bNxJegT3tvw85nHh3qC3qzlM8oI9wXbmI63F0Ql2LwS5bbRZYaLrdK8b5s++nPslWJa5oZ/RMQ
yPCsCFh+mla0/nS3CG+rq8kAnlBUOcgi4dUOyadZSfyub3ObJJXvJlJ9SSr1SWQAp0orS+2Wb2WU
t93nTBEFKzppQFjZwkrrPoxCapa5nRkUBWvZtqcwlWxDkreKDUwFc2C3MATc24Kmx+G+aNQwwfMm
t6vIqCZHZ2H4RzmNKXerwuMXZdxNoR3rAHiRSpJ6K0as6KwgGPSf8z8gR8smdTUVKs5Ul9tG4pXH
wo/HxrE8M3ib1xWLNsxwxfGhTYIyGdNpwFBQDxxullEj5n1DYPiyvoBfjN+anhW7Ha8S0+V1IN7E
LEWZPHh93RxTz/OUbdR1+S6oeFZs1FornEcvFoMAuOfNnCcTDhdDE9xCN5U9nH0ZwFy7tvmzl8jl
MzJYdjJ68YtavzdLP7h3KAMT0EIHaoahADEfdN33/iS1ElEW0GQx8iR3Gt9j04nVmWG9we412aLo
wqADQylp8vn5fpjJssjDeENu+3XrvevGiKndaFresybkrdrIG9eIYd4Q7QEAPPiz4GbDKQ2MJs7t
Caj6eWHm7cs+U4bbybx/e7crWHF+ciZB0ExUaPSxw32ZHhejyrAvFSnvS9SY4zvdqO4kzpLkFM3M
4MPd9Fa2Bnweoy0CaIDGmMAhvYQbYdqOOfx6rrRrBGheVpWPbjreub/INNrNCInYGpDihW6EMi38
uoly2xp55dt8aFsPLb+MnZk0Aw5498ZWfKpGTsVnL4eZ+KvWxJ6CREMmE781MttM08jx8qCObKNE
08/xdE2/NGPVkZMSsWajclqjO0+mguLVIMlCV9qmNxPKFOj2GdCboQ35SzqiyVhlYfCuz3n+XHeB
sZHcrYgRwwlIAdQ83y/Iwhw61fG0MXy4ugYIgZfByou4zB2larnhWlY0VMPPCUz/ADHG5NOhxkys
b1XXp7nt1dPkJO1ET0bZ6dO28iK3z3xjA2RZ2xpK6rl1Mo8t6sXWyl755aCtDO1NLs+oMVE39UX+
etJhsqGhswYu0gCNLAp9BlywAF4u4jCXJW380cts4ofJS14BOoq4CI7v1sxVKoi7ggp0Aq2rQLKn
mSQt4lQKeJMySspd6RH9LDCC/t44GEagJdAIDQBXUDWXwntU6gBtNzkWoJKIQTmYakvGUx6hp+aO
uJ+w3HCRa1oBdGquY5BUcL1gHSGTrNoQfstomjddM71K87K3JfIpW5VRuSGoNWrztWQYnwJEjLru
cHNFVkeSFTDuaiz98yys2HEd++qMDEPxbOqndmN3KyKDRwYKbRFckIL23SG9WNGiHzB5ZvddUaAn
GxDauX5ueltZxIqyg8QMigGfxSVS80L2pDYU3AyaEHY8dJ1K3RRzA66Kcx3aYehVb+5WxBUugolo
S2JAAVcjLYl5gzlkja8zW1qByFwsp/ycVVx4tmcAxAXqz4P7e0dEbCClyEmQci/D9pTrdAgGmtlR
F3pObPgup14IlFYYO+5Vgz0MZu/evc01niKpFjP8PONMMxv2eBo0kVGkBkeOWSfnFJ3EXZIy3445
3QLXtyjNsWGPkiwwEoaJoMwu2ibszuCqm2SXjXFXOGFcQJR3b2wl1FjzhVUY/MQ4AZKFQ3JpU+kk
qM3MboapOZlGYVxM0rPcUtTlzhis8VyVoffhPyCKWwCuxo9QLS2IVqnVm6FmmV33YGKIMZB36Sjf
BTKrjoks2XFfB3yD5kp5Np8pgMckqOqBtx9utNZTXkesymxUSqbtB9m5VQzJh9ELItzwzNJPIiWV
KwxSndF+SDecze1ceu4IwYUio8Zw79L4Cc/VwJIws1s1mK9amo12ElT+peGV7YtJG96u9sr6hVHU
G5HvtteZ1RWWgjwagMIyHGUNt8IG+KTtUQwNoZ3h7yIW0Vd3C/S2F0DVqYBDYqQMONoyvnYqa8OQ
BgBsvDb45E9BF7gNrs/Ojrk35J+aVviXd1O8zdC5zgWkpiRioFj6naBJjYBUyCDSJkx7uwwzcWG1
U+zbFVoqx4JlwlaZTzrbK7xoa2JhjfpVFm+K+ZyxmJ/vGWln5CQ0OdJQUhRB4ioDhmn3Ig96x+qT
0LTDzJt6txhIEZ8CLDa/3r37206CIYZgGBwtCUaBlB7Sl+hGIE2Gk6BDzM7w5zIueH9CA62P700J
ECmQIbRxrgD2Q0qoHag1JYiSmWepzM0m3Y+2FaOffyw7MQYb7ui2lTLoEc4Az6NucAwLxtaREUdD
UyOc0KT8ggDixn0Uu2bsAYFrsvzET8fyY9Gr4iQaGX9/92ZvGwuoA0qfbyhTuEF5ke80rZRxW4M6
psaiZ2YhiS2ijN7bJGcquKYbiS+is1wkArAQjQntHhlib1jn0chfdnowzv6DrWg6Wz0mPa3lTE2N
OT8DE2lgZD8VFxhI90Y0oEm3NQe2YvkAtymgSlzEg+R6kUWhdyrSPmsz2ydcuFaJeXrLTP0zzPoN
51o3xr1TUgyb4XIs9MhwXOHWNFjt0zEvZxEZRsR2SaeTlwK41y71B35xNwvXdBFTl+QbYImZ9EPV
T6OQoN4aEfNVX5+RqOQOwITUpWOfnBV1Rc5L9NpfiSoqPgYqKDZMYcXHII0DS4E6YRh+ORcskrjD
2AeSb2/wDWqXQBQvuE4UcMxBVW8pNURnCx6Wb3noj9XG5m/nBciwcE4CzR4g4HI5LZUbE4YkAL/Y
5pSTjxBGKO2MwhidNvCTGmOOcfzaNwbxHzgcEMZsAYQMt7PE/pswrEu/QxEwmmXtGFjhWaen4A9T
tfFG7rowd1iehWkeU6EAgA9HZncoYK8LstTiY+iSvhauqZP6xMy7aMODLkG9azIa/owwGP2yVsPZ
pZSEjIVuhB5FYyWt2/mTsctJZDilrMlL9BOz85gZF97gDcclup2vvLa5pzrfWsbCufGC9A2S29AN
qyq1B6GqEySG/UmuUubG1rTLJWtsWDOANwwy7u42pkXEuqKO4T5Mq5hAUoHgHPK6ysM8jFQbutr3
23NRynFH/LY7zsNuq82wJtZ9UrNd7wVnOTE1irQL3daywl3DEu3Soc43xLpwfFcbsmZgWCObm69V
OqRidEEsgjAKXC+sVH9OMAHrOfVYxNUZGyOLvFFF490zm5uJYooeXT4cZJoPfS24yEZeViK3fLf3
Av9FMxiNm0GDN5LVla0p4HkURyBwFkctU+UWB0U8AwCTaw2jTp+1ZsLi04alip7iTFiN8z+qgMe/
W0EWDudqa2hdzlNaoI1i5JCfuae8IBx56KYDiTw0gIs2nBw11b1Z2fGgBstpdND1J35bott+N/Fb
KjNf7TtfpwBXh30vx9+rrlHc8DLuiLLxT0nljY7E0OsGlYVH5xIoOqFIoyBAhl7wIvC3SYjDKzk1
HT8c/c4ZWZL/HpWDtTPkYOzqEdE6zYrsmNHJ33Dnt8wPpDWaz5iFo2inzHez7tuEFeXEi6OUOSbJ
A/OCiqIr34dNQw1uY76lbja6UWv05sP1gPhQbOFA4yG9YOIJ9YyCOmPMOzvpJ+3ibGHiiHaq3Ltl
t0IK2L0FCB/DTbDDxdYKnOaqYozTOB6qjp1XZpM7IC7DpZXVhgAXGcEsQExBoMWOPwqHzxc6GsWy
NIe2x65qkj8LvKw4Mbwpdaih/NdNhx6/17eRE6UDe94z0W8I8ZZdzuTRGkFSh8kdaOohU6lhWciB
A+pASfWJMTXU5rICME0MhvwgJ6/u5uxtq8DdyuhBIxCjp4k5iUN6hT/EXuTBrdEk5qdxknW7Mgya
Dabe3tUBFbqwithillHGzHPQ0VeOr2XuJAOm7szAetV1TGz4mTVyQGfnwWwcosD+DjclMmCnoZa+
CydGsui44NUYBk4gEpa0ts74SLPd2CQhP74/N3GJPmCA+V/oAYB1SDgA1Ij5fWo4TOfyYxCjjZnX
9xwHgpBwpBahAYgOOkCw+EMiST4mAf7dJu6M2M5Hi+SZiy5GsYHA3VYMHH7A/RjzkQyFXHzBw6jr
PL+PrMilFF0focN8Z2B87ey+DAOVGSNCSxTA1BKaqnPWB4U2IrfgFJkZjrseh6Te0ofb7kPCJaLE
xfFMdFzl/HwvWwBU742s1JFrdGNuBwFBeOvN6HTw0Ky/e0O3Qtw80YScClf4KRwUWoa4Kp9P2IZh
7JY4JvZ5itv0rRB+eVxGYnBrnRvnPkDUDX1f2x8mIRj6txgLwLHXw/1VExjsl+BiFAYlWsYYY69p
puzBMPsNS14jBYtCfEG9AlxkoRYiCboQx77QwZlY83sR5KmTd9r8yDFgeG9jmk/uYQYJiPoM6y30
nExlOBatjt2in/ITq07+qpjcGj24LS/ow3zDHyCmWUcW/rZmJo6n41QrFFCN79p8mtzJ4MFznHmt
X5CgSF5kk1Ft9cZuG9ch1YWf8OSY47iWF7rM7KbTrgibk7zu6Ondung7F0FTEwgawiaOn6O/eagW
YhjDuDRQlBi6DS/SuJ3sUQ2Zk/KCPjODyEvtsPfYKQ8a7/Ju0msbRBBDZUuRA2HI+pD0MNWFYQwD
6iEpB1e2NH4eN2QLSVqlAlAb3X2gvTisdkhFRC0mnjwRuop23TEr8hgzZOYWrntb5VHTwBGy+XoG
9OIWRVWuSJqZTRC5pJ289iTvi5oeT1EVp6dlSptmwyXOar3XXMQ2QA6HUXBLA6ooVJOHm+r8jJfl
xCPXm0p+4sfl9CoTYeJG1YxVWW1nbajJigkA9cMIzoybIz1eyCpoODc61UeuVsg2msZEz0oZuT5F
odIcd5gpf96puk53d6vIClvhjzF0A6oSMXMhvMaYk6+yi1wfwedYZNF05oUtIN0cxfzWgfkVpiL5
l2jJwfDwb64smGplZFSWX0Zu3TR+jqNnSP0cTB9o6YTSqoPTmOdhem+3DKARN0zNAQ53UeiFb+Gq
7+u6bVM3QzPUAbbkvZV9w04nlnef72bmiiWgcQUzB1CMdu5ygqppFboAQZe6mKFXTmd2wkkm68t/
QgRINHAOHANblsPELHzM8zWpiwHofhdkhLhZb00bEfSWXgA+QRhD3w+YzTzoeqj/A4o3NBej3MW5
8vJVAtjdJXXVnwSjKT/cvaFbDhL6LuaGGLLE+V7Kmat7eUFWZZWfJWnpRrlgbz1MZnln4TTigKub
exWxXETuXgcO74sy/hT1rcU2VAQt1FuiQ/2EUUkkyPMkCA7SHy4C5VyMA59xuRsFiXEG3JhYQpOL
LplqP3Zkyut0smWYToll4+xkHSU20SmRsWOideeVOyskZmq+mVI2BpdhjFkMftYnujDeByoDQvHB
G+Moi06V0dXGlyyNDE87Rkg8I7LDuMviaEd6n3jMCcasK4nbdGj3RieNFVXsbTcUlpE7Mgj6+fvB
VLKPpQrS5i+zIUX/YaKTZC+rVFXplzLmTevQdgzNXWTkYRnZkdlE6XlbROE5UZGM0ByLuvGPIcga
NMiz1q8idUx5mLXOaMZdb9nosOnqBUnmmxIiFiT6PeAdyp9JnKMkX6wa557exSgIWWTnOBJlZg44
kyq3S4yozbD4fPDOiypKGwed26x/Y46GxFHJvIk8z03RJI+daGys6t3AWRX9XuXCYKeJZXkACLGX
XHwsk7Flk8vKflDitConf2K7pouAxTgJSSyuTqugNvqTJsWolS0T3VHl4mRKGContUortcex8Iib
Bx4bX+ftZGZfkiKTNDxpcB3Nh7JGOdu5SZUXxkvMy+beyya0Jgw7t2YdolDpaixVYrLkD7P1CQ60
sinLpjeFLDDTavm4NmI31KRsnFaJJHpVz3fQpK7BjNb6ILxR1Z+KtkqC1gHIlLVv6jwC6Gp3WZRU
AUpZzzJPA0ab4bUMhyZGFeFPbYl+ZUQMHtkJrdrpgxxU4r8Lhe5K4xi3B/Rdcpa0XRu8UkFbdJ2N
IzOav+p7lSe93SR+P0bO3JVFjh2Ocsg/VAqn9VF3ZYXVvJ9G1nuDHXZiMl7pmvnJZ46ITX0nNQzt
1+7UVxHV6PgT0b7JZUDEVzpN3I8BStdlQJzA71QUOKHuKrN2xrbE5Uqub+W9D/IwZOtt5I0pZtbb
QurpZPRFln3UIiZRbGNeIhgRW5JW9Z/gKztK7Kbl8XRRthpjkCdGbY01s2mUVcJ34v/H0XV016mr
0V+ktSiiTYFzjmtc4jh2Jlp2roNABQFCSPr1b/vN7uA6NiC+shuDzfe1HeuYsa9t1VmBo8zKDbYF
EkKavNU0xA1+derj6rphIkt4N7yJ6c2RGRp/Ub3uw8+8YVa/wNnqZV80jBwdbBGxauvEMt27eQzJ
vaoHBrM/wPj4KgnUI7af9xK/fD2W6i6EqaSvdqr3eK7ZjArUQXa38aTf2JwO5GoJEsxrqxcawrum
Ci/qWSUBEQ1tJZIIiYieiF6T23zNlGm6yBD8dFw0J0Ulu4TXgAHbmAlwAbc7gYuz6VKn9vhfwQlY
rJ7xDSqgNp1DMtMzJEK6hlsuJTGk7ZREfbxDYUmmoYWjnOm7LBsIVKrI+IEsuQ1zPYiPYlm9Gbtq
SGLyXHKD4AS4dgJrpjZaSGT2FgW22P+qKUyctyQbmnXvvvUQ23ZTpXKh9oeYk0Ku16uV3OyX1cMW
vHUOS0FV9iYvWXGn86lUO3KLRq75tUW1nqCRThtr2hz5NUWXUUKM6Mb9qE12HXOF8vWLySLs+7MW
+SKa06ab6kh/rWzG7oPpri7y6ZuTJNW9t9H72xqioS07mSHSoz2asKenbQuIBOobckzro5qWsFwt
yPIYJygK7SymFiGiR/NfrTJwHmc7hfKfNeNR3aaJ2JI/1Zht84uq4MaH6g9iJQgPYSKd/8ty1OQ2
c5gWusOPzt0mpanYS8CCvL8mdl7lRcqhzG63GllUHcpX8llZhXCjcQ/memVRXo6CpQiIOJYhbcvh
GO5LlvGHBs6DcyYb8QBezYDvUVWzFS/1WChxAty0+qwF6T3zh9K4A8Zdky+UvGU5sO+/uKYxf7Pl
tAEWgBmpueDPAuWQcrGHDjoEmV8gt07k7RY0K/rywJjeianJlrd8z2qStESpxdyRQjTyOROjXO5S
dGD2uNDRhzvUO/MWaRr466Cbhf2t4lirp0mQunqySxKbN2iBlvm8zWSsep4aFy6YVYNtndcQjZ4W
otjX3Gzp+gjZ6qjOfhh984kjO+PMsRRyl6e1zLT+r2F0KmEqXHEfTnN0a/41Ugd0uiXzmuFU44wk
/qnIFegpooMtf+oQl3jDyURh66eeSfHKhtom+ooeW7lV56RYB59eeSwKzHfxqKf1n6vDkXw5QRd9
tNymdCfdZgnNPrPV+z2He177MvZwaLhNdkhBGgbfNg0fC3g1Zv6tSl15vvitK4Ne9Fe1qySR7Vwv
G5yyfMhs87HQKTGv1UjViKY046DzFsqwWGadmENeQJmS7spqFNLar5e6dhL+c/Aey/1IiiNvIZRB
XFA9e9RzSA+2/V1BF7q28FCNO0pjKtJOQAcCjWU6ExBJfh4hK0rESOtXP4A4fWUHUf8N2kw10Erp
BNBgk76mBIhZl+Ms5l21DKv6u+2xfobACx27UQn3T6U+/NWA94vdCZ5z3aH6LG91CuK33XIn3jeI
ep5lmKf/yrGw6srMPn8yx1E+wXQ62P+3hfehTlcPn+NW3uhj4ftPTAo1IGleNOqyRARbXBBmwuwp
qRj1XT43a3EVtwSyFsh91eucVnhYIZLrdQ1J2gMb5UnLDdIOOgjxEEVQLFJO56ks2B22m6Bao2T8
GAn697Wx2UJPhm8HJNjWqtO6pOJc1iGlZ5ro4YLlA4khJgiTQNTGFt4bpeekcxCN9yvYi/1yoL29
59Biym5h6DFdIRweyhgkUoEcVK22C+uxi+ttdFVoqauhHUNSXDMgPcgfrh8D2fzNgMiL0E6Trq6E
Wq1HXM1Rp31C0Iba9PtXdfucCWg+0p3Rbk3nkvS5z3wKkd3An1Hust9bPmvXZqHZftGpGn4Vg2f/
OJidp3RF9AnuCCHJmY8zeKSkWhO8D/PUHG1TbxhWERpjyjvDlBdP8xz1dsnoNplrP8Ojc95zm/lf
Ai7zpadLRcZ2KrYDNNCMo1lujaInFupk7ib8zMP3cwASHsTsOstYlnWYUeaqpxGzCHSJQaGJTJVy
ban37KM5CnU75HP0PZTNI64h8Ta/jCQucJTHcfoz49GM3XhIcs7h+i7w12pIiorCaMj+lMg6LDvq
PFGJ/wQMixl8ELXmbT6lw+sqpold0YEdWVthUoEEY6qbuWtSaR6ELGt+rrIJeTbNtpf2nM9bAkq/
iaJp57jNoeMOyt6WFCmnePVVUpzirszzUW2q+KnEMKXdUZLJtspXZmsFX7y/L6rBwGY95M3Q6eGo
0n7G8zQ/lphkV/MwqeJ6zqVn+CFCMV1WexrbHM4g19rKophtcaTyrJUjDxmkVfNnOovQkho1s11K
vw89Hxb8s7moGnFyjcPEV1ZjMUAprqvbRk4VvdQSNXxvZaPFl4i5P75KhK68KWnQTyY+jnmvt6ZZ
zzYOCa4l3XSHaYki9vGA3OOG+bV4zYqw1TeawQfQ8dwNz7EadNIaKO9vvWMYLt1xYMhz0TRZX850
8B1CpxpELnI/PoYly/5stOF3o5wVbW2SDxbFsJnGTjOHwnjElP5asyT8IbNgTUscHdPnbLeIKygg
cVBvYl0csDGx2V3/wGsZIoIWPTpfycaEPHLMtS9xJ4h1SeZsvJ3TYm+6GfGSsd3ELIZ+GHidX+FR
Fe4cd35sOKq6eXawm0wn5kfL2gEcNb8aD7KUZwGpjmgdbEzVmVkGODgSpnjLZ5++0YN8C6Lg5pzO
ACG3U5M7qEGZ5+wSM5cgg6gYBnUhmKfNbz7lR2vqSozdNuyoXWA2KqHaAxZJdbXC7/oI7C2TPfgj
l14vlU3hECPYWfB+lSNxF6Ro+ulK03o1t5hVsLUJPJbpCiAD/p1k2out3zyFFR4GFv4btL76ytI4
/MfNfPyH6Bf+cQxC3ukC2rxzji39MU67eNGMSN8nOFBve66T7ZKIXL+sgiSomSqN+bnypcRQkLCG
9AUGivxSpj4V17lU2wt49mKIHfZ9bG/R6vx5hccunOBAMj1nU4leQNC1Osh4kY3FJK1HDIMaC6qT
efkIVh7BFBFmpuYMjX6ynkm1Vv7XpJtaXFsqMA5bl1SnKB36ULuNOrcng6y6sS0J4e/TAOd8C9Fa
ol6mPRxb79TC8gtK8XwPEQWDxTePJWw3e1O2NE7ICYCQovmXrJn/l1jS/Ntogc3WTWwJ3Z7sBUjL
ekM/g8BOjthDVHZiBdZz6F6+wyJ9qpaP4zjgdBl4rkS7NTH/C7IEO5BtUoERmay/albNn0oHkt/k
cKdf0qSsxw5w9roghwMo8BnOFWG6qWDQnnC+pK9uZg6vyxyHP6U2x48yUvbR2ECe9jzbnxrSHOJi
MPFAPmkLuIorBdLpNE7Tcj6o2sZTk/qatXwfw/2xSJ+cJT38Z4U4UtEWJNi/U46MBKS86Lzsmc+q
i0xWlwC4GeLHllAHq7yptb9yYss/j4PuFTw9Yf4wKB7xVO31dJ9NWfIv29XxwxHg4Od82coPN8jp
hRdIyIClUW43ezlgRCpAprg2QOPjriREuKFfjlH980tCPvXmpwz1LYSf42wRybLNUfKHaVwoaFPl
9FcqtzV0R2iEOAVCpYRyU+63RHmzYkEIy7+hpOxPyM3wtKOFP5aS23dui1q1Dnftb7XY9darJcWs
r/HMW+Sv+LSTgmAOlJJ/23bpBtlCQoNE4C3n+49mxRreTl5YbFWBf68JdTE+ppny+mySsQAinyLN
6Oy24PZ2WsaiuoC5TN9LK4oS2SQbeaBrgdc9g+2yAlCFHb73sLWvLa18ha0USoIabBMJzenIPSwc
wvv5JoLzpecjw2J/yhYL2tNSay/VhHvdNlbZspv3bB/afatwyJij9IEtNX+F8kK+HNkOHAiL3761
uWmWpGVIYChbVdb+Wcih+HJzI++PbdyGG89JTk9NjSHmvHpV207s34xKwtLhOl0qac/eN80Levo8
9q4Y9e0Eh7e9XmdZ/pldTu79RGJxTmvOfw8YWPebalibZ96w4OF9FPAYbLkvWBf4spzq1Ffiakmp
nrqBGvpfveQeIiDN5C2Na3ylx25stxZbqRF3FMjRBjyZiwIVeZyd4/GNDT74O1SLQp2bTGQnRWt7
dAskExhnzYDljuHicXdCE96wdOcvhciHn2KF0bcd7VJk7UAwA/SZCMk/OU7qFna/7xIO9Ko8r240
VQcXjX2sbHAI7kW2A25APMouwpb1gEy33HfcxFK3riblchowthcdkTS5LtyBy2xggkAOpDqqqsX7
TP+C4WO/EkO33xRy+j+gCcLtIPfJd5bL5nd9uPk/IIHycd2N+pyKmF/PuMy1A0uO9deDJUJaBjT/
0MEdDbvO9SZr/N494EQRZo8TS3KXtSllC+4sagZwkKzYniXCPbDsZ1BFoHpWy6PDlnq0CPGd0lsT
SPHHha24r8oJnyEeBf2dV6DQ2o1K+yk2pE61XgL/7DY1lwplb5JZu+5b/QGGGUPyzpvhLhaLX9uA
m3iPxOhkhLXK73dmHzCkJOme9oFVcoatayFlG7B3vBNIs97rsaT4uzMDSwiEG/OFmomJNrjVYwWC
rRTLfxzn5cIUOe5Z/Z0+XYKKte3Cs2roNj7X+wlTU9Ad3eL0Bpk+e8z28nCtwn4UOzV8T20LdfOV
LpFH2DpTVnM34Auv4aZew/qRuUBfythQ1G4S9dOsbf27GPI0XDdiEC/GTvNfC4n1PeIj5nAey7Hx
7YwUjLfEA0htM3RgmP/HJX2WTqMFMI7YTJTYsnryOql+77nBKgcVMX3lzqF1HHOA66dchZc3Npny
W7lhScbsm897n+uUvI31jFg67AwMC2lNEeS0YWq5UxGp4a2hcnEtXvHyk5BDDie+HAg+mrARd3IQ
4kHn2CeAA4FTvsiFTXdrRFDChZEmva43UX0Niuob6NcxxUiHESO1tX8BslwtPWTI7Oh8TWre14WB
gF4CEENUJnzz9yPIpr+HtE15tnbOzkXpMNFrO8Wxy9Z1e0+Wo3ksIe6D1l4jkqQVhZJr1yD78RZU
5ly0IN7Gn4MS1nTG6kwikNVh9qoRGpW3Nh/Uz70h1dGpw+SxszT1d7QeQoNWaMfnGim8VauMHatz
Xu/pGc/YRExusDqrbCPvEBfB7g7Te7b1hSy2Owl33HElwBK9VORY+Q1SI9EcOcZq3qIWkauGJ95d
ksFUVb8WNVzqxYAiQwGW3bBUxofNyqU5Rc/FbdBhLbCAFSFvGxK2h/Eo0dV0NYDGlPuqr8YKRNEp
Qnn4VjATP5bGJ0uPZyjudm+ztG+ODYdbCqZ+WyLMZ6MkHboSE8pfkAzhfqoOy3vszPqH9YHIxwRR
DHZ4bgxA4N7PuUX8O9vH9T3Ng8LYMe50/0FZNpR9reslfIpIkq3VwuItILXFU0gwqmMz3HKRX74F
ALA4j2vztyzGVZ+WdYvH+8H29GcN4vAquITjxYluf5vV0fxV+yz5uU61fkVwOv29z2RauyMn6j0Z
0XXbBBv3r0imBqFLZTOf07XEKW3K/ZAnsu1NffI7M+PVCqx7azNN03g3yAYzS8Ra/LOkG+DF1GdI
BsgBYMt+NKL2LaJKZ3+q62kWgDly9VN4BCcgOj1q0vqV+3dLJ4yhWZXq6qQk/ph+dgt+ta+XauuT
GPw9hucFu2yQYekUEL3xBHe+UsDUzPJBgivr4a+M35BCSJblqZ5IXZ+yGoqT7jiWcHRxLDSQqWq3
SUeCjzOaillNN4PT/peFKkHsL57DmF0VzWH+LGxHyimr9iXvgDFjrQlVvgPpIeVsbjaaEYmIzjwH
OoRgPaDEq+Gq0zEWj/t0iDuXkEP33h5YhYYI2V7H/YoQeb5ac5yzDDMGFDADZMDKqFWAoPH6eVr3
LMH/7uYfaT5hbgtTTNQ5AvWlXanH8klJqAZaH3YDxE2o6gci6fKqtabc/4Mh3u8twJDE9CUes+nV
SjgAK9MMjy4gGKcFUCKSi4Nq9+gLj3TOrlBNveLoZPReMrY9g1RR2O3DrNPv8i0/Rk93lGnkt+HH
R0zTLWGpe8kibR6M8tZfINefHjc9pFlfICPiyTYIb0Set0Xiuy6PDHRVyndMAsmWpeS8N4CMXhWf
Bmg8psGl3TzrMd4LKrCqFWiDqq3tXviTiQTBnUTGQ96Oa51ercZY1xrw/y8cp8pCWSNrDqyCzgOK
8YgXaoRWZmg95F5YRMtiuOxDXscewcQGVCab7NDWCB1nXbkz/0G1tMmFY0u9BqaaP8zVUf7jeUN3
1K3Bhm7DAaraQsqYnEUcROxXlrmXoyCKtGk6hg3ZGFRWIGHGSnVGGQi+A7KxfA3RRR4PwLzQw4of
B/LTig487bFg2j/qe5BE6y8GiVwCwh9QCLJsjwjUL7UgAsZjiaQLbIN+NB3Rm2RK5SfhYwQoSRvx
wsDQm5OqSBM6gv3gsfETJie4i1beJskWgTMHKa5ZnsHXaz1ombZAMoPuK0yua7eD41N4knHGAuBp
sXbFZOjPZk2xV6cwXT6D8kkBYSzpjkFo30VrRQ1OKlTWPO4jRt4eedziWgmOGcMNxC29O7j7zFhI
JOa9w9xNQsn0OrOMvKyR5k/Q/kbVFpY1QFgTva4nBbbvPs4FADA+FPbX/0mGtnGN+cr21T8Qzewr
YfMiT826TF9FLtBOjfPx8whkfciD5l/LjAgPLAc5ezBBlyhBbM5enaTI63VAn66qbM7+sh0lD5eK
MwZeNO797vX6p9IEwHyMDolbe80lLMmIckFe21Sc0OfoAxi07RmrajRdPhThDSJp8keDmUAja7jf
WrmnZLpHWin4pMEu7qcJNQ/Q+0d89sBk1fq1JshswbRefhGEOCYdltH6R5YdE5De1W+/iFeYrLnd
k3s5fVcazzl70miftjts6m5BjsB9CyFzRVo2bml574tIS1AzSj75NGDexa/UD5knJWINHfpdXTkU
qxUfrnleaj0ttxurMg+CSbmiHyoJmBIR2nV2tS8UUVkFElaK3qY6/MMd+i5WGDVFZwCnvqYHB1gq
kI93tAUF7DEgmqS4QhNMgWsrBiI8i2p+Et9JA+dGZ+EOZS/XWD8w3rdlTeZ/jChKO+35glXY5fPz
5Jvt6MCXj9u5oRqhL5kf06cVI0jSlVD5PG4Y/1eUg5qDfIJ9ZIcz3icrhuzBI/2dKeNagVoHe5Ib
q3BN4Qj8qotpoq1Kd6o6HJLw5vaJvAzptI6ggld87FEwoLUOXywR7e6deSwRTfp3Red5ANKcPiKv
d84eF2jhGSA7JfDpjW+G2E86XX8zIH/JZcrD/qiSdFO3rLQxtgter/IMMyL4v4l8Bx5/Zw2f1LZh
ls/rsRmh5tnI2EFiyz+1ADYLE+WKhZasQoAmMoI/ZnDD7qfVuvU0sA0Uv4eUD/c3ZBgqVpmUTyIV
YsGtHjArzFCDfiYCxPRJbyjFXZg8Tmw9J9U/myfhmYbdbbemLtFyAjw3aVe5wn8AB69ot0GEfCkR
e8uvRwp5/HebQx6mMXOO8W8egNshhiZjHWDd+DZ5l74HIeu0dZkgtzC9z19ldQB4RsgzwlYnUMC/
d1m5qpWJAodfDNVyrTaCf1mtbsFISytZdIuoi3/gPQqwHVARfJPFCp4rTTesWQiNT/4COwEsrlHU
XCdAH2Z3YVXJL0nokp0IPowzdscIlh84MgMZX3Hgvz2y5OZnceTh00PJ9Y4LwhdasGxIfargDik7
urjNXg5kp98A8EmOdsYR+olpSct+yBlJurmOJL+E1ObvSaHHV6hU+Z8d2Ow7ojxTfgFPrV6XaSy+
1jhz32LoSYD5g5v7NPNC731TL8d6KlyT/oVw3MQ2YxNCAPAlCiquEyGP3zoOa3GTcc3W3kINgoMM
Y+c/vI9+AXq4gCcenQwY8aC8WU6lINyctnWktxvSJkA3eU2/WK6ABKRzzXq+HuVxrsYINeG4FwnB
xjCTbbgfiknhmsEMkM7jvIbzvO+57BSe3Y1O5wRcMgyZX8Ic9snoiKGWsI0VXQBcnZ8KXfipM4nM
k9vI5MpaBBMV7yTzYIT0UGf2PGGBfa4ESU3XFISE63Hl2QvksEgGSFKO2aCakeEy2xTozPA9B7QD
Y+ZB6txIFPdD/yQr6DF0aXzto42pqZ6SrXTD+SBW/akMpqNu1ACrW0mGAv0sk+bFLr74D54L4DNa
7HPVrhZ+HPpGkWSY3uchZPFOrHQkbS4Y0CY3FNUDtLpG9DX6cOy5rRcUJVLssNc5pEOcB3y8RV6Y
XKrpNkP5APLMF5ue8EGk8WUSQwDcUxxkPM3QJVHAeRlgZWPL2GVhh3o4FVG8wtdVqlYhz2LAj6+x
L3UWbYsWCY5jR6f52hCgS3swPulNeSgmkGHZlDelqIkHoH/4nxy38tXECJOxn5px7ohA7esczzji
hvW8mDMgoeFx49/5HPIo01eS8P03/B54/fTOIEAJyvit57TeaDcQAykGZXV2vU14/z6gE0CBpJUG
0ZXlKLYCYxZeTp2tpk1HQAwIN4E4ErmJG5bYsVwsvguk0vwiLXLf0A0qdqIeS0RLkZh61s6S6a4I
Byvb2id+bAeHZKJOagCqV3Uoiy9TLPy3RknhuAnVfj2nGIn6Ghoo+hyF3O8CTebxDtNZeXeYpNKX
wmk3dkWhIKrB5AC0Jk1duvbKZQQATBxweHhRzO8u7LiQJR+HJ4Wl67fHTgCLD5kRcBBrw36JejAB
bspYQQaE1jGdQPWut8ZgTDkrYOqikyasO+yz+foj3Y/5L5GkGG99VhZXcF/vf0sni1OS8X35Aege
nJeFKTKgKC3lv8ap8b8AbvVLAn19paaEdIIZJPp0uRgwvdkFo3k/OkMfLOQeUIiBg0WOkgselIOj
ogsZIsgRunmsH9U0owjuHGg5Oomt1m4S44ZHcVQ4+rY2mraab/S1gfTog8vUvyZLVe+tyrT/0AiI
TvuJO/KEeSJCobLgj69q9YvSfX0Vfk6aFrU6neCBgu4EyjG6YmgJgxkReVTqiN0tbrYdEQADqAHp
8YC5TLXWbbp7+lGklv7Kk2p/ogQLarvVbvubJYPGPIIlyPQMtOa1wgVipGN7fjtiJC07ObpthmYF
mdUI+8wRTOsMRBZ49ZW5oBfyz4oehUW0dIg5cp6WsewplDBjz3AD0w6y3ArvKsM56MYsHyFbRmYY
+HMDwVb7XZNhWsEDpu2KT0rd6RpwJxg5YV4RMCX/E96tM1T4UT5oicnzFNxgQGuB3lV9Mznqz34C
rb34Ui1dqATFlTG4RE+RocGAG6/9HyMS8YGFAD7uUZH4kqUhgWuFLMcLHcL0nAWXAjRKD7BwaB+z
6aDXADMtazs/OMuWH4pm+a9VY9N/AuyU026B8upPgLPufZiD+rmVAiM2FOATNGEjy195EWY48MOY
/yCgufnVrIflg7v5W4GIHUS0B2Lc7GVPtCCt2xv0CxL2CXQSyMSXsoSoZeKIuWyPRdsvB8PFnxIr
6IB5I8f7mWNIwDQBjqs5zeUx2m7Z4vArtSnERAaMzvcXNTjoimI+cJ9Hhejpdt+z9Mnnh39S+DCZ
AXRJpw8o6rCEBOv+81AWq5Zv36d42+g4X0Uj9NsMQhgHupF+7AiAgaQFd8CbFqAToKhYCn7PrdFV
t9JsRR8+8EPnhdOd49MeHOC4TEiQV1QxCIe2wdunYWOQWEzfQvuW0oMH6NF28obdXD7kBaBu3PmJ
PJjVDo+w0yA8l6WaXmepBQa8fkuU8MIVBQIixbzXfQVQ7RWgonlPhiMrTlUigcu6dUx/QDOpyw6+
EgBX2NdKsNJTWoUOdRbiDYxe+ins+DxMT5YcD5xbUMk9XgG4PAYo9t4Iz43vcx6Sq4OAfkcNH/xH
bQr2UmCKwX0qyf6Z5hEsPxI8R3xiJi0CFnVy8NeUjQW7QSTr8aAXJMac8SqgsEGah145F/jgHhhY
twyY3PMVeJMyJVpFmNc7QlFb2soOVvRW0iW2pAzsAX4L9+yy2n46aul6lSIz5FZLUPGY3GYGWpIW
H8DxDpS/ah2u5hwOe2Cx43xJjgXKHk+JucWlbpA2VBnnXYDl6mvE+cFvQH77eUtU+c9QLssTWZ3+
+C4P2NLAeSDHG5PEdcW8Qqwh+NL3pT5S+B14Pmh0KFIDngFG8UOuMBdAHlOyH7GS+JpfBBAHLQKP
s+sbNg8GIxEdb2KhgWAbBp06AAyoP84LCeKHaGY0T7WoI8PxWfMbUYBzQuZNMkvsUKV4Tqyf/h5z
rP5w6MEhyOR58nuLC5aiQiJ1h3oOtc2QJfAYDnvCMJaXLv+NUzjdQYr/17NNLl2uDaa9asR8XsU6
QyKklsnVlBnomXwEyYmCPS38NNUY2VtHsIm2E+g6iI2aI7uGKIfXJyTd4btMpSb5h4YYDtUqRxue
tEuu+LbglQDw3zxumckfDRBo3bMjP96XDF0Th48en5nGp4baSUzlrdug/Wp1M4+vRwBdBkzqKO7h
wT5wwiGu5Kcdwr4V2VCGYpuvBFiMck2TGzy4FVoN4cmLaPwAIdu3AHEu8LWhi1vciILL9PsKE+nb
kW/zD52MPr+apEnOmnhLLyiui+gqO1tOoZoAJIhPAQFPkO5GaPCf6TeTCE1d3VZwlLor3xQKfIMa
yw0VKAPYi4+kwOiAnHzQ2y4XeJ/wENgKHZMtShAfrr4Xx4ivmW054PF7mMqAHmgvygrflVmhzwUs
AbQCfYPbk/sfZ+fV3DiSbOFfhAh48wpDJ1GU6x61XhDtBt57/Pr7QfNwmxCDjN6d3Z02kopVlZWV
lXnOydJIlQ1dgkhpx51SvxWxPPwecu4gFLmoOLtxO1UvhiUJ6T1A3+guxltkjjEsrypqzHwI4DJR
YBvEXm/okAp3sBYpYxvzEH9XQ3X4TY2PUeukSSyXvFVqnmo1IyFMd8OZ9wD6t1Rdc1Or/4EHV2p3
oVZEXwAdtC0BV192QGYiAczICJUlceoSBNYuIKXW3EOnbY49QPPOMUl3zTu6I5ZReKLWOsqvICzm
HwRePXj40VD95msbJFBBvBoJLmMvUMr/jsr38DYGythtqcmbhWvxKgZj0QmoQ/K+JrkdGLPwzUIS
DdkuU7cewi6xQtBgoUlwXRQvDWV8gFViJP4QgEfk7hwlmu8BDrGARvE0zVy1ASNEpXs5AGo3IVYo
52ZfOSZ3ik6EbYA0o9JnvbZFZT7NnTKIFCtnpglDudqCtB2Oc9/MpN9mPINLYaR7DgBNd9SHpKQi
p2kmXyPkERS3K4oa1R9QgASZSTaRK240XE4tJTz6TYAhEpCxtm3BpQhhQolBwGyo3yLjmJSz4e8q
cssRIkUEuE4hypQMKcHl+gbZsRJtJqTUzA2Z+4S7SZEpzanAyNGMq2eey3ndyxStaNT6QvA49F6I
guoBMRmJDIuYCwKP4wbzHUYRVYUqzibfTibcO3VEEj57VMF5TAM4McB2zbH0XUvkBP5wjowmaqt9
MrqZ0qu/wjnHBwoRnWhsQcnI0VoxGGC7w1k/12mVfgGYqJQer/rxax+EWbgXCLypbUSl8mQEMgpb
o1Rika2etxJVQ0k6DgQ336u4N1+QC7YAH9GpyPdSa4bSOSty+1CbkfweFrKhuXE8ivtZC4ryVFtF
/TRMuSaC3TBBsBdLaJ/5SlI7qtiBCiMiF2Be53rzTx6mvHNjZEFx8oA4fZfMuPqEO6CGBMcMSK6S
p4IA+E3oHnFTc+8ocQLGsYxRNBqqj3tAba3eLsSiPeIaqRODI/LfYGKkuwll1dEF8EB5EJhP9W2C
H9e4FYC36kDPFPHfYMxNZSsK5Pgc0gQSV4mo0z0S5yKYnjQoPD9RP29/ZYHcDATUSfAVjd3+aQrr
nhum1IPvVTtN/wYGMLtNUlvJD4tLuvZ0DhaViCo2KyRoYgNc6ETI6WDxFLvVUODcwGIg8OPpnfwk
R59/L0ojGmwJafivVHHJ0QxNOx2LYrC+o/0CmoeKsVZRBZhjIMuKYP5K42z+EfG2YlZSCqaty4xe
deIo1tqlnKf1jhgZ6XuEtitNe6QZur1Kpo6qZ7RwOpreAiyaF3MG+EQU2fyAst2hGSa5tUVDHjTO
gSqEoIzioPbM0gJ2zd1COyUzUOfAoSBbPdB1TJxcQ9TFey3IaTYQSUNabIkfk3+qAq9MEAf0qJNL
XD+Ax+wncNP4EV5rC84wkjPBAxHuP7b4p9AhzJd4pkVF9yKDFf9SUrt51XTqCCq3431WpMpznCpq
/lTFQ4fUjhX10042+/GlCZsGGdS5VpABKtPW306FEj93pdKQeRomSCuTOJNtJHZBNHWWzcT0eCUJ
uhepBc/Fsan02pVbTo0XtNGIf7SGOt/n6ih30HEH1bTIrWr4B01p+esQOs/PMppLwUFrrUDRIJam
+IdZAJzYIpHR+8eeNw6ALsPvn0dwc79VngZstbSIueQBuXZfDYGTTSBggDe0YvpjqEf/1SfS/4Uo
1JJmncZBxREQA3pQcZRv8EFAemTQg75V0chFXreSta3SIaHKCkMo243gO595q5Q0NY7lBvi8Bjlo
kOZKcpoUJqKdyHKagjAhSeL6PjQZ4kjDeCQ3TbSpwQq4i2vgd25Ee0mT4kHH9QS4RvkqT1X0YzRB
9jppahDlwv6rK6cSTf8xj1VwRkT+BLmUXcNkUyiZ/iJkMkCeDtGQx0aQ2tmpTL8bbOhvoJlKQyxe
EyOa3s1Ol150ClqiJ/mzKLihZVGcoC9UEDlJnRGapoKSP0lmaz7TubH4JgqNBmCpKALZwR+SPqQz
XH4PJU3I4TXXynf05AF8AsfN9jXEq96T0H1vHT6P+OrDeT7M81CAESGB+qtJouCbTDYNRG01ZhGV
WEzMlpVMmEAK9gvuEoAb4AAg8P/4+RSqLoikmTK8YZZbEPZ8pwK2ruDeo/pGcAwk3+4UdNK8oG6N
hzbWhBFXnUoaub84fqvLJHq1/MR6pGxIxmXw/VlYElxjYZu6ALVljFTC/QnP9p2ggaeGDMrSbgvI
DjbEKv+HHpKq2DRWFavuBBbCAufVTgd11jO0LsTlhonFKo08tQ9Jy6YgOhRPykzjtLw7NZxKN++b
oglqx+96cnvoN8n3TT+rX4IEL2YjcBnRfYhnycasS8IZxJvrfwcIf/dRlbWy29ci9fLIhFXASmOQ
jtZWQWr38yS8QUBkj8cJSXQzmqVXZTSQaqnAXcqkxgjR6KBTyBBvktx6ahN/1mwe6yFBgy9JHAhR
Fr4MkTJ/8aO+kwCEL3lmxOC672rcKJUzD+RhnJkOFP6iKzhRcCNn9JhNZSAAn+VZbU+KIR2hi9UP
phUAODakjMg+UI2WRlFWOYx4esrzcjNR6p3HZPA3AEXVYJdKjfUk5CEqGpZFxf5O6QeqGZTDG9fH
7TdQLLjr93KsWoLdtPRRbvNa4C3aUnb3eKzmMTTEuCie5EkCFgBmrIFE44vUu+DIdV41hlPp1uIo
qY45Q4F2RrHrvvfKIAze0NVSvLFCK+FMhZZOpAUAdQY+FwSxK5ESjH6NAYkZr5sFqXeyAgI8gdmU
ALmwKjk6oD9mZcehj8xHLUrSylX6OYWmVYCxO0H5oajdwVNgMSol+yUludRspnD2R3caSVltgpDA
2JVYxdqdceLEFjFVKhY2LQWJrJDsP0eVQSxR0fpCAOjZE4RMnNXfaT7STD2C9/FctBMKL0sbgCMN
Edo3MLMqRcii0Y+VRt3ZUeapBFpsljFajKovgbzFc9kChZQHyZeAvIxkUkHiDcCy3RT+0K/CL6cv
RSrFJxVUurgABskdk401eIgW5b+m3/P4I69LrpDsIRFXrFGwaY1UfCfiG1qHJ0pOCNrX5kkqlUra
+qo5vwfCIB6hmPbiHWQy5degScqSnEmBZ9JLKNiTGA5n6qNifoJcoEhg+JUupMxOgwMHEBAnyhhj
8Smk6UHiFKrIhvWiqL12TU1Zuep0yruJ2Fj7SQjaYTuw3y8zN/i4U8lm7GOyJ0+t0pNDQuOsuwcQ
wS1ZgD55IDrgukjFpujtuSGJsTWjqiaBJcMmeCEnmRKCFL0MXipPzCc9KwDDct0EpyoFSWz3rPI/
INT70/LQA4ojpvDBBKFoHuFJ+j+Tkgyy0ysjLwx1NFNgIrRU+WaFE4c5KMPJAJ+Vkq7IYoR1PdTw
1J8pyTaUYeUyfA3VvOXlK1rVN3SG9JQkW57+DKSqBgXhJ6SUYHOnJZj0vHyVChAAOFnwF6qG5rEd
NTQkdznF07s16XNPHK+ABRlI1WqgcAgbwUmr6bMawWVwqELpPzSzNp64gxplU/gBdW5Mt/bENqgJ
8etSKZ3FO08bOSa548VjSxpbM2eAkaGZnRYM6uSGYzUeiVzyRt8FVLQnL1Qls0JarhKOTc+tuUuK
Qtmb5ERk20Rgnid8MZbSqYEM+Kv2xfmkR2ba2gPAim7XzuTfHuGe+WibCkbB2oSqVnh08WqN+7nV
0/Ir7wLhq2CRGKUMVIrg8/WYKLcdSulbms+qSAzI8+inFcS9YPP8AqPoS5CmtmUFavwfg46hFiUX
K9dwEgqpMXC2AUl4AEDR9AV0aU+/DQvq0kYp4fLYRTfRh/Y643rREvhT3IDmAUh/ItcgInJGFnJF
7k6lSbMqgD8UhFX5XegK3+6SqtsayTA+CkKK2KvgB2xd27lp0knb68OvCd/L8PRphY5vImNLFeyc
aw2HtW6BrWQ21CueQylQ5m4nghJUYHeWJ2oUlj1ranBXjymw4OuDr7uK0VyO0WVRpOqo6It+yvno
9AnTNUp3uZ34XLleLfkcpIyWgF7CqyIC1kQWLYCZTf084kUFR9RLctAmBDEkvCu9fbvxidbc8/Un
WkmsAHj2qzpjO4JCxQ9TwnTjwJIdQqWvFaEwjodaeA0bzUvbQUPfy5y2eU4GQB4CoOETKQfwJNaN
lVpLAHx8LBoYLqq3kvJJWawa8dCdypM4zwLSrXDnAoAdKdnIpCn0wr2+CmttiGW0ReHDWNRNwcSs
ZFLKQc1p8Q4SBDiw+UONDAV4HHQpwsJRG3/Q5Fe+IaJzyQyR3JN0bbFBSVtJXwCQbIqkoQ4PHVB+
1IGZEOZKYHFbcdyDnrO2ZQ53u1D0v2v/sLQ31EEa64sFMr60skCzgIEI/oVyH0J4UK5I/0bll0zl
LtiTCaK0fX1pP0/0fLyVfU26ADGlLCEe5uKwiKpOx4lx78BjKGDFq9atzKp6trQ02Fwf+bNlMzLi
Mxqixgb9qJZP9oe0QzNphRSpWDYdksRDALaVi7cs/lKr5WM9aRKI2cDIIIlzPgpDR4pVcaKVQWoP
2gJ9MzPpQFF+eDHAW9+wm8/nAvVt3AfVYwqC7Ob5cKZq+VYmYKl1y23Wkhp2yDj+A7lG2l1fvs9n
QkVnw6ATOeUe9H2X5f1j+aBy1fUYcTf4lVztiWDgYkEfjhwAnrCSa9K5N1quXxxRQYgJBjzUhLV6
ocQLu8o6znwZCsNPfyLRZbXxkkmsw+QRtUbzhs7IJQuhdYIJEcJE/mmtLj7QEUKlcos3rjveK9Zc
NqVbGk2f/w+mSAsiNOElVWXXVmsZASYnomAt58qowDq3FpijsboxyqX1Q65cAjxFFxQw8ec7Nhjg
dJOQUVoQAjrUQmvexaFceyM5Vir45MKum8glY7REC/QAYRnebHXC9KLWgslcTETqrachRxjEGYPA
ELwuJai54UnWIkXLSbMUQ2QVVVQj1m1KCqtLiYFhHtdSkH2PKOiBD02ArszlvdnkSztioe2/Xp/i
BffFxYAImYSvpPGbfL6ms2/OigZI1EZTAEanZPjbZiLfqmTxpkp9kyyEom5VBcDjjele2E1EYKk2
o8mEc1FXgUovR0VoVpz0xu/MbzLE65i7WOp3NCvrNgH8aO/6VC+chiUgozWLInElrV1LM1gtGLuU
WhbwUFdD2XLTCcqtjuQXdtGQUXTTJVSKkH5eTQu5miDOlzPny4k0gnpPmnirNI0kbqR2eUtIDZSo
UOpi68b8Lo7MRQCFjWaB6KWfb6UP7n9sM3okFEkvvsG2SsjvJH50muiM8QPXDtZ1gMnp33CkF04J
w4kEF2hdA29bPtcfjrSG8W5AMGVdk3I8NLnYewjBCk8WCZQbDu3CFFH/U+hfwklZOoWfD1WlojwP
WsYUof65Qg2ybNRqeLcR9aOnEpTyWyJZt+SKL0zQWqThaR+kkUARV1sKXxoJ5p4zErF3rliDRoLZ
4m8DEZLCX9uoBeTDoskGXW/QwDyfYAznnHQSE/TRA3KtFhjTUGm35N4+n4Sl4YJIj1UNwTd9rQgo
9iZNPCrawAjoB5ySIQHOF8b9jUjswiiLNB7/4DxR0F95zw66SpZrFrVoA4hoKeUaYJ1Qv2H1F0ah
nSHS8kgoyiLiZ+crNophPxK9g7EAM5KdarR1CreohTa8YeaXBiKgRMxe5I7DEs4HoqCkBjnpU3se
ECaNMrl2wCveEBz+7BQ/Oooil0V3eKKf1Wxk4pVhzMlxMt3kgO+MJi9qgH+UI6R/D4J1OX37W5ND
i5dejSDUtaWzysptRKC6SR8QMCtKyYstNMtNOY2je32UCxMzTNyiKnK36TzzzldvQL41qJOKl7hV
UTFMQ+OeXjLNxjS60CnH4FZvnsvj8QKgjynh3VoUv5fFzjBI64BAEBrKf3QTpbjqBxBtYjEunrqx
Vn5en+IFA2GKdDHjkkHy/9PLG3l8SCss5BTmEcTdguJC0c5/b+9I8pAX05TF61ornWGr0aG4wzmw
u1T0H80RvlMTJ9ON5pWfwwIyURo3icFVCSN+dXZ9PURtalHPVOhsB1AbURZIM8MLiH1raw0mFNwk
GKngNW22vb6MF3aOaAu5QI1WhRKplHNL6SMxqir6ldiFrgZvMIC0N5h5arNJC1Q7bD0BUbS5PuTn
a4W+FCzlUsjh8lzf2eEg59ZAE23bV/J5qwHKek8FCpL3gszr/NGHwCvZRRWSzr0+8AWTMVH1NDmA
JudvLTVL20viV+QG7T5shYdYUzO7Kcvhr8NYpmcheynDt0Lxe3V/FeUIld8E92WlZr6F1uij8Sbk
BkchTTPthoFeMh2uZpKBy4qCmTvfv06hIxYwVZ6l5hhtkfYCWpdGAqL0vhEfkSOcjho5u61CbP36
98tpsIw0GzExH20xrT8iESMidR3oGuB/sEyPEpJPXoGk4o0n6iUDNWSexISQGi/VVciM5FOpIDgP
MFlPDLsBr/CujIh6Ar+tdtBEmt31WX0OP/DLvKTRueXVg6s+n9WMmkoBQxB2TxZqQCPVgJKkTnUW
qBdCWTdM8uLseOkvEQj/b67e+6hTAQ1FpQEVFx8eAd2BKZo0hTWmuyTTxOZ5hv1zKxt2YdClUQpv
H1aUe3x1O8wyUOVyhmsz0bWNOhU0rgksfIG2TZBl7l+vJ9AE5Ep5q3I1KCsHkw0JTFukdaBFtRCM
nGgeq/QN/pdRjbDEp0G+9bL76I1ynhNe2qbwujJZV0KI1RaOmRUGOuUJ2+LsZV7Ut+JxGFERs6I2
3/km5SMpqpptCDqSPoACJSo7mAyKghk6eTfs94LTsRA/wa8rOg5+HWOGA+hMOkQV4GvqwKOZLjC+
ALX466t8ec5/DLOY9R+HMdbbtBd9OuD48zzqdt0tAlu0i1Q1J1Os9oQ1C3txoMZmpqjWlinlaMTL
TTrzxOKNXlWX7Isd/6+5Au5hdWQLBOV8Q2XKAfhxRwWx+lupqwRYmBgc+oZ32vXJX1piEuBcKFyf
S2O387mr+kx/CqQZbUNTKrTXYBEZUzbcmNUFx0DYRjkEgXyFvVxm/ccKgw5W07HjsYCMXvXNjwNq
iZUcfKf59q144OKEeHgtKuXge8XVAqKQDEhAIuqoaSTu+jWoQIo14Y2o4+IoEEtwPOQ/cOLnE4Lb
5JcyrVNpFRxE5gapIrVzeW7Bgr6+P5dWjhY+3K8k30lArGL5mgjfhNjKQEIrbgTQ6a5R9MZTCWv4
5X8ZCvFna4mu6QN+PqesGZvWEtikcmzLk+m3IVVOEygviKIh/vI/DEbHK9JwxNnS+imOpE2IQjRR
b08RZtN1Lc0vQYm7fZtmm+tDXdor4jRuQSSZueZX8wLHpOpNRvpGUbTsCTkL80E3e/OGr1p+ytpx
IpRsLCkiboi1HnOe9voUzdhd3oCdtDvwonuc4/A1JEu1KTsYP9endckySPgBUwSxRB1rdf0pLcTx
TKd8hqZW7sQzFLk6plEYwX14Y7M+z42UiYpRcPGRzljPbVAlK23AVS+M6nob+tVTYdYH4HL6Tqyj
/sbELoxmor1MCwX6viyQs3M7HDpFoOM4JXZtEPRDkFnCK+2doO9I3fyITJ9/I+j8bB9k1yWa5xBH
yLBdV2c5EnVA+0IBsZ06+7dSmifybvLwfH27Lo5Cp0OOMfkM6p7nsxKEXh9nFJpAtaHCqvZB/QCM
81ZfpQtrt8RCFFt4IZB4Xv7+D0dLyh6GlAm2Pu+n/lGS/AU2AfP3oGaD/o9c+em/fz0tTJBMk4xi
PVWe1bQUPa2jIORdgMoYEXsm/4py4y/7VJNd4FGg4pZw6Fwe67hSFhCcyOeeN16hoKTboB9DhlnN
HeAYkNRE9uzGaf68W/h1jRacPCwJMddFwaovYeH0Fpi+tOrujTn2j2I3KMNfe3doFaJB93ID7y6b
K+9uZmB+AIEkqGO0hZcl2e95gZvVenyrFdanCemKxDPcEHkny3QwXx0q1H5roRMhI0rVFH3LCqH0
kjb86xw9o/A+JZxYGiYwoXPzAwwK4ttAcrhOBqWyk9xEDmeYhkQ59l0JdC9uLIB0cOU5/KhdVjdr
ZZfmubgNnuV4EKqO558g5bmzkH5BMNUpeJmoVsJ7NdKyv73/uU6WPltczNzMuMbzYUQk4jt1yeVB
DTNdSxl+5wCNd9fP1hJrn10ppD2XliFLPdxa/ns+SB3lTd02+nsHT7gshCc92mWisSkk2abrDQEO
xC96NtywyU8phmVUCEfkdtVFNGi1h+AJUewd9fexO1iheZ/1nlz4TqrH7jy/XZ/geigSyCIVCBrl
kHaFBb1yHhHaEjPwUJjB+hg8oHjiO92Q9XcCmuuemfkAyrhN3euDri3kY1Dq/NQ1ZUKMdX4vRnlI
G4oxtNHwSJ7gCKTebE7mjVHWt/N/o5jEvIqyNNdbnTcK0QGSwEwthOo0ACwRlnwsSkoO3PJboIkL
gy0NQ+CiUfWmTcbK69dFQasybUEkhj5jDaX5zIXGjTm2/l8aPvM6G2pl+Jru+8ZcMRT8xAEiQ+Zv
EVj525BtGYX0D/0xSK7hSVZ+seukEPQ9Co04GW07UDmm4DYbm7+1BCq0MCHwU6ScSJKcny9YB3Os
6RAU/agsecU2ISqL6d96Xso/Z6OsTjEPEnQBRh6PiIL6NtpZ38RE+nZ9Jp8NgHQE8qwm0i4klYzV
royp0MrBjJwajYv0X9KIpkMKSXfRljButUv6MN0/3RIBBoORIqBkQpFp3aVuQCdBnXpKWVTSUZIh
ZhQgbBvNfS1k1QMA3GLT6l23QwBWdsYolvco5aY3fOOnU8wbmb4nEgguc+FxrmacVaisZ6HxZkWw
ACqkFp1RT25FUxcHAeXBmlK20cX1IEi/ICUcfEumKrM8pVK0Q06/Omv7V7u3oGJUHkLUURiIHigr
X9Gl6WiF+jjYNMQLQS+X5he0U6CRqnF44423mtF/QxHl0q6VOjYtDc9NXvGNKMkJbm09gwDeMEG3
SwXplpMQz8ehqEuFi2VTFTaIW3JdYeCPJEEKpae7/Wlz2rmbjW1v7o6bjetujg6/P7r8v+s69o5f
uce7zd7e8zXHI789uC5/t3MP/J134Jd89Wa/P7k7/vbIN+/5UsfZ89M2W5sfyY9fvmRT8P37181p
v+en2fw421v+erPfOO98CR/BdpY/4df8xrNtZ+fsGJev5Sc+bk/8+DvX5Ue98yd7z/Y8fuKbe7T3
+1d77zl8j+d5juc4zvJlHt/Pz1t+mHPPL47MhE/0vAy/3TmHr95h+VLvsLc958Fx+TWz3m0LJu/w
6Tbe7t5xNvvjZvmgfLYt3/nsfOen7vjSw8PLbveyLBMLtXy3ezxm9jLsi8MfX7fBj8Tl/5/qTzu2
rtZkcd2oQJeejpvT+37zyqQ857uzOzgvN0b6SPZcG2nl3NumTuUW29i4T28/ToF9sr1vD45o3xhH
WY7NtXFW0UVTNSUcZsZhi972z8/ss8N6syW7u6N75zg3Sv6rPOLnJVy9yH2prWLU1J+O7vsr1sI+
Xd8jUC43prQcuz+ed2C04SChkHR8utvcLQa9OX78w79P7xvOxglbPb4fN+/HU2VzcI7v7+ylfb/F
sPbP2/12u/W223v7AQs7OHc7zPnb/f2HOd7bzsOO/ebkcSxc5+nOsTmf3uHJubvD+g67Gy78piGs
YnVVpK1lzHq5b+4r54YVu2XVH+H+NRtY+TvkdiAyMsTd5v0UeBxLjvtpOfAs2zP/2dtbfrWc6sBm
hod/d+h52v+6u93u38F+erllIh9l8WsfaH2ltKYSZ4tRnvavp43z724f2ZvtZln04wYf574cFzfJ
xrARno0PdJbfuqfNq/u6fz66bwW+bWu/3f3Y8AOYymlrb18fe5bPxYs877fYnXfAzkvbe/ge24cX
ttp1Zdt9wiDeLfuL94An2bj2zvWe8EOH4+JgrpvqxwP52jxXsVVSCKMiYak47KP9hs/tbT73t+3G
fv7PMzM9nOid495t+BAefvf6J1A+4pBrH2EVeM3IG07DstRvuPcjq3Bc/NrxxT25zt1+j7fevXNa
cNZ4fG6JredVuNfNhjXn6tktt4D7xuZs3t396YTDxm5Oz4Ft/4MVbdgTbgnvwCl8w2sf7A9ftt/u
T/vn3/vA/v28/NAfr6f3yH6d7R+BvcfZ4YdOz/z292+sEZ+/cx5e8LH8+2n34r3s/nVw+bsX+5Vb
ZLTtwN5yVP+5f3j45+Gw877sD7tfL0/cFM4T14HjeS+u/f2ei2j3dOe+cERt73C4x2cfdiy9y6p+
LDMz/5fl5nJlRO6W3ZF7+Xjn7LwHjvrHF3594Y8Xp/Di3j29vWGIzq8bO3LdexG5nXsvWisVgsEV
wy15x/+w3e3R5crj6NuOe/jvknNu2AHt6q46TRranQ+b9IbRFwzLmCzH8cT556gtoy63d2Vziuwf
y12Pu+Rc7G2+EO+weV5uZTaajedXz3zD3n4gINjwq+V79/vtA//evbBo7sF5+ghsWNbNcmtyoh44
ufuPcGF3OHAgF1PfLDZ42izuNLR3mBDLj7feuPjju2Ub3d3bkUjH3Z1cvuf6Biy3w/8fCP0j+AOW
8xFj0p18DRKdiwKFzzyEBB3SIa1GrOZeEedbYKo1s+K/YUB+LH2RqSJoq21G0rAH2yTAcOy1eheP
1XSPwG/3oHWBtg2pY0C6HzU0MqDWDwn97dCw6YK9hqSeQ6R96/21eht9fBwdmMbyMiJP+alMbOYy
6saoeBXTmNqNmqR3I0pTmwjZgeP1Bf6A7K9XGAaDTDwPrpKU5bmpqWpGV46J8DqM69cO3jWqpsp2
9pMd3SR2WlG/d9Hw3kl0NlT9l1zr3kbQgRPJuKpN9rQMulU+Wtzs6gORXzHJs1gyDIc1kBv2K4Ip
Jt2LRKm2lN8Z0vzJIW9AoD0ia54nmySaM/kZud7o5xzRKOQGkPzC4uu6roigyMGyoot8viB+Pcsd
yuy9DWqf9gp6UbhQu0q3CuP0xkG/YN1nQ62iiUqa5HBazC5sdWGfYBD35Ai7GzHY5VEsnk6QDJYU
xfmEahRH/DzlDHVzEG5kaxQ2pYwM6HVDujgK2W4JeBYAEX1lRxYNsFJUcbGjIo7fEaxpHoRe0J+v
j3LJOEDhciQoW4GrWwVHgGGDss8QvEkiKd72GeEyZF0p8AI1aO/FEsEtuSvLg9LH/Ze/H9qUMQiw
3PLng4LqTS4NGaoPCjXT4yhpw3daVgl7VHi0xwzBX1Rtdf2RJ/kt2sbnpYXTSBocJDk5TlzC+QYK
A7AboY6RVjPV6hgnebELreYWEubz0pqgs9g60RTJu69hFKFY9bpYZpONYsKzqGvfe9V89Wf90COu
h5x+uzPU+kZwuYSO52edQrGMkBPVbxn21Cq0hBo+UA3JJ0RB0JF6s0p6tuxKSYl0B/X/MkROuwnA
xqCeHn+9vp3nN/tys5gS6QSwpqBigDuvhgbYDM8/YWhThyunjH7sFWVYebShhIfa1rcKQheWl/FU
ECrQxeAVrSx3kmZfDWSkCulPkThjXug7K+sEdyyTcocOxys6zOWOVhG32jN/9mcLXAsIOawfrGcN
ZAhpBY1uDfLX6E0KTiIWgpuojbUpkT91r6/pxaEop6DRgdQ0t/a5oaLyOBiZUCJwlgKbdEKkp5JT
VPbI17aLDtv10T4dCzoig3XVVax2gVKuLm1hRNnG1ODHaiPKakKN+miZ0Nb2+iif7GThETLEAs7Q
aFi/7Osf71fL5xE9oxCKjHFmNh7heZy7qR5qv2DumyjVlrG6uT7kp2VcDblaRiVFnsGk35SDEEfp
SmryOzak1s2qtL8xuU9L+EGSBIFKgAWsUF9dDeE8hSKClZETTFW3R0kuc2Bu5zfM4vMoVJwASQJB
41als875EqL53sdGhYaMlTSaV4X9jJ6mPm+vr9ryU/70JYQvHCyOFkYum+jEn48Cb16iIydA5M73
xefR6mlpGXT7STF6m/aQ43NfTDeShp+GZMVIKS+kuoVTt87Gp5KhjEoDzTVqaskd6S6jOVbRCo8S
upcny2wXNeGp9a5PdNn+s4mSMidSW1ghDEpa8nyi6Th0vZjQprPdRHbnDF6xVY6yG94YZpUb0vEZ
5+Osrh0Cxk6vUsYp3fevuUtnNPvX4fH79cl8ZIqvzUY5n82oNyG6DIwib8F72nRa86QHRPhcutM5
mgcoyr6r7QPNjezpn+tjr8sCn2a4GO6fZ7tOUrVeGp4KO9UZHCiK9k/jaBz+9mpdr+Ry4P8YZ0xz
1LpyxlGf/G2F6NFX6GYH/8aGrW+Y9SirGwaxpDgVltnMGzq3Ocg6O7lT3jjLn55K61GWM/HHXJSo
ltR42a9j5f1InNff2vb715dbfc2lZduvmcXK7UIzSycpYpjKgxXkoA5lf0UK/TQ7xhfU1fc3LGGx
5WvDrVyuRT9x3AfDDc4PJPntn7l9+Nd5+XpjmAsO48+juy6bZE3eGAi1L7NCn9ShjOfQ0dExXd39
vv3WuF9Qcry1YTfcxZqeTvautMJlzN7lbccBi7x/Zvvnl4fQfmzc7zwL7NCOb1wst/ZvTX1UkFCT
02X/JufHvBG39Cv1mk34EO19O9129o2FPU+cf/JV8sqLJCoKF4g/LJMMnYx/VBs9djL0t+x/OapX
DGUNplYFGkWGYMpsKafxSu9DVC3q7tAnxq053bKVldMwjbgx8+Wgmdpb5+8iOlmUMq1o8wShuFtQ
wFXm8fMCrpxHbAqyhhzsfwuYnuii5RobOvQ6XyI3ckksTzhi0f731ixXGfXPA6/8yRBkdHqqGFh5
kQ/N1+KhOig//EcKwTRFKb9Pr/khOimP2usNi7m1vCsHE7RjpBeLxSjYDLpY2Ge/I8pzfNtwSi/3
Atd0TEe/4aQ/5VtW/lNeeZpJzpO0WQ4G0LBNtJPc18wht+rbJctbbGT75j1+yQEA1YJjuWgZQH8+
99hNYma5uJhs5dEJk/OhuBaRg+pYd5lDg+Wn5pF+I9t6q95b+xurfMmv/jn2apVR+5tSoCvEKu7g
6V/TTbgZNpObbJq9vLuVNru0pSA9gJNAdwCuuHoQxLQRiae6bOya3jyihDYK4qHq9LvLazeen65P
be0IltoZfCYZbCQcTOCk56uqt5Hsh6k6O4LSKhvUK+l5IdURHXCn+YYLV1c+h6Eg3gDBhCFuGqiW
ng+VmrI+yj19TX00hO4KK8+haynpDR+6Xr1lFBVsEa+BRctknVpRpYm2TA1ilC2aKSckwY1D3aeN
I05ydorLLPsC0Vx6/OtVJInDs4qgHXiavtjPH9FEgYxV3ZR00qYdeOmhmo9PVdvsiWZC6S1bXFzY
n66bCfKGI3cDT1KDHL86B/RKrGfLECbHyPvcclAma74gzYvCZa0VSvKaSn2LHH9mlIMN5qARbJSr
s8c0nvyvWpu3BfJOfd/vq0yXn8D5VnSArKPStEuRrpbX1+VT8A0aDtQSMASA5pYCquh8YVRanOWt
YdBiXOp7OsIJaTDhDekoELpjo/twWHStH+MN/ef77zWYsJ9BYwWmK4Hbmjdxqei39IfW8eXykRTs
A+ARQvx0mTz/SAISmpEolaNDA6yENhCKbNMqLPsGJENDT7bszcNUyly7UT/e8JqfD5vCpkEcICVM
kv6jyPyHmaCzLwwT5F2nbs33CljtlxZpyBN66Lf4OxdGWojOOgBJsgqgrM8nGTRLQ2JLnhE7jnVA
rlDR3WKK0XIHQfT7+iZ/PtdkMUl7IeoElVZcgyUDQxyzAqFRx0Co0GvrkfabVXDjjfrpkcO2oXmh
QJYB2scVsMz4j7ULqE8o8dz1ji+Evj3S792Os0CxMajsEHVz4Rmpn3qyGKtHcJbpby2bpBse7PPR
4zOAiF7I5BAA1sm2ae6HoKg4XSadNnQvKHzh/9g7ryW5kSzb/kpZvYMDLa5Nt9kEEDK1YjL5Aksm
kw6t3B3qb+63zI/NihLdZPVt61vz3MYnWmZkKMD9+D777PXglibTGpEiqfAIXIKgvT/96Z7XMeav
MWFbiPU/vu/ay2qnrVJikGRLPuHilru6DpzDn38Wxs7O/QLcoOSY/PgsYhppTy3FSAgftHVyKmFA
tMu/MoD+4+fnmg5vxEJYOzuU/nDrlYtTBgrLbpxPXXNVudJKcoNswIls96TWc7r7s+/q7KZl1oUm
CFeO+4drxl5MWa22gt6z5uJUtMZ6TCHm/YtDwj8uKKHtkajBm6Lr9g/jIGSy0NVbQhkHRt4kpkk6
YQVC52CGnoGX1pvI7Z/leEwN+ZtZ/j/e5v8j3tvbX5d9+df/5P9vLVGcZ0P/H/7716v8beC7/6b+
8/ywv/3ajw/66834Pig9vP909drJn3a6+fqq8rb542N++BM802+vJHlVrz/8Z9uoXC13+n1Y7t+l
rtQvT8drPv/m/+8Pf3r/5a88Lt37X35+/Vrz6eRSDfmb+vm3Hx2//uVnXJyobZyE/uP75/jtF65f
ax4bv78O//1//58Pen+V6i8/01D5QOlBrosN3ZjS49zXmd5/+ZFrfaBeIHbgnG8TMWfNVdK0g8p4
mP2Bq/XskCb5htv9bEPkLvvlR8EHkhf4awHNqHO6FyO+v7++H763v3+PPzW6vm1zyLJ/+fnXcbLv
tnXwCsiXv/ZJWUSZC/zxDiTHe+Sjgc3hq9GYkoD0IOLQ1l5+XcbWA8Vg1tk+tAhWjkVuz1/oqc5f
aJWVr2MwlKTTWXR/AYc03idH5/p1KbRMk7WV/RqHY7B8FeaoJyL+QeskPVi9O2DTC4Ao4nzKDbhR
95uiMCKcOzr3adO0oI6fFmEnJYHDT6nTrjRySwM6iUN25G1J/jBH7pVww1ir0WpRlsE9nLOnz7mj
efWS5vbVQLBIeTBdTaKjniYQ4TBv0hCo1TI+jX5geFvLXcpbQrnHOTHH1DmR+Oqe4TFVQ4LGwvwG
cXtNexosWS1x203553kqatJY/bq6MkxfdlsbyAy4lCglShlRUV0ozeAsEYZK5GSi2uQl+bMkJ5ds
aHVvZoHxavc98eSjVUxDwkfXvWop5W03d9rYgGqDLT/DAiwTgPTiyllDwvA6GZFZ5fejvrAcmIA7
s6zV4yRCle2nlOw8gE4AT4hOXfRWWmaxbpBJOv9U+4sJ2cXKi28rjaQp7jyGpBMfasFprUh638NW
KR6BpwbXkIRIm+zysH6tUxS3mLZg34MMS0HLChiVnKNDutq5XxefSJKrwo2jCAXeCVT/NM6sNHtj
hgaQgWVkZXPXEBDNhJ+jg2zcu9Lt/Z0np8x5BSVRcSC3oyG23LkSCcPFJJUWkVNVgthmBecDwbh8
0Xq1ryfhBdS0tpujRli90b6WAXynC+qz1LtMvUn7YxyA15rjOl8HuOTSSqd+Y7aLPNY5tdzGdAn7
ixt36oodgrSSOwvMdbtvmY7x9mGQy+dSEQK45ZRikg6Ua7F1rS5wk8qC6UZ+dg0jwA6hp28E8bhl
4vQ+ZAEGg6vltgi7AOZWbrG8k1qjwg1lvv3ilCApE2FFdHPk1BjO9RiOwxSTBl6ExFLTlCScte/K
zRjVjSDXjYH2rbQz+9CpaXZPVlGpimxCmrWP3FztR2+0TK4Fw6za61GoyolX0DsxESUIYcFk3hnS
8NMkslNCcaGXksY+enrZW5wKrI9NHqzVrstK5hM6k4RUOM56uuuZ8fpM+rxJynEvigj0UjhXnyj0
w3JfhqNeAIswkbzxCpMpHlo54efBLXpChgrRFfvWpJm7yYwqu2JGtek+kaSur4SAMhNXbr3cLQzx
G0BQDF5lbej6Qs2VlvE02UysQUDP+DCMpXgog3Z47H07usjb2X4RtsMYWzoyAx07LtfQwaL58VHU
LcdSR/bWC+KmYe+aCKsJCxe8NGKvrWkb5Wn1xvVXLUlejc7nwnCWT4PN820JGm+ejNYjCNgzGNU0
VLDMe5J6VxnXzVo/tTYx7Nt2jKorp819b8ucoHE5QDuTW+GM+uNYG43clADe1q2wW49KwvLbQxFO
fnlU1LrmHbSXFWly9YA6GkPGyb3szwlDbsi3QdiQTJ/FLFx3C3WLhGDTrxnfcOHtfGMgYXC4yz3G
boBKVOcjeKmLHa7qlTUOzurzBBc5Io83xEDDdepcTu3AGMtqTZzKqPA9yMnnqHOG9G3jhvK89WMA
Tc5j2PiEhJqmNR2XvILm6pqd8wqGBByCV7fjeFF7NIrjsnbNj7IgFRmiLNMsST1pYlnrjkCJabDc
9pA2orw7d6rGmLttgN4rpwkyWxkmIvVeBssRVlyQEFxuDBK4JUmazZQwBmFxJaFTTeAWDEZmadKd
o+uG1a/IUJzsmYXXnsqDkakp3ziumqeDQabXjatdwuVmboS7XPQF4duuLW/qAfB71pbzzKbQChmv
Y2g8zEF7noMEFnuiP39ZOAB6r8B4zoclUwVcF3w6bTwss35IIza+S7Irom8NQbfnSeEc9t8iyyYx
MqM447dl1ZwEl5XYkSbjV2Ae03wmDDYKoj37AeCGtSJ3EhB0ru/LrDXKHTMS4FMbt9Gkya9BTmZD
LQMZZ0vlppRoCvIMW/SZfaZldV8S2G7FzDqSkwzgVbytTWaSSKLP+Ly1NJftbPeefVyYgX3rlLHU
yWSbsG9WrYl4Cl2y5De6qwnnD0vWDaK8V/XbxOK/a73vaj2OH2dfzz+v9B7eB5F3HFB/LR3P9eFv
j/m90PM/nOsxRlbJ+vpl1OxvhZ4TfrA5eqML0dsn1OM8rPV7oRd9IOkDIAKnH47MTN9RBP5e6VnW
B48TNPZFstBQDUzvz1R6fzgto4L8MJT0R3XvfzWU9K+eg4/0+7Py/3K86tesnB9qVt4L/4gHOWtu
zM/8+DznnmewLtyklIzNGYNIFclEYWN8bdqw/qyHziSTvhbDixvkPhEx5sQUezXbCl6byKwmTsl8
Nw6gjer2qsBGZpykr9dPdjjAY/OGqvwWRfjL7jld99yFZJXcT83ogMsrIdM0L8W0huJIXpi9JpHo
2/5yKivQDU0EpEdscs8gm97Iw84hAB1uUNz2XvnMtHkIYMIaam/PYKCMDlNmsnfxWkorprrpdQxe
hjhLywsUa03mOdXBcmo1bEDJs/q5Tt+ujNGuLgCTgdwdzewtOZyl8h6Z/O6yjTNYMxV0FLT2BXWT
B4XA762vpoCgx7z7MG2HacjvCsaDCStlPriP68DSQ7wI13gmpCFd42Vax/4QZmGzntg6YK/DvhRz
TPlwXnAMOc4b3a497z2a1oXSs5g+tdGUUwM1LMQmVc7R9shuP9t1oisS/v0+niyGPKk7wvpIoagg
RDnS+Wix75GMT0pUu21GCWxqyUT16kt/ywloec7Cdkbdj3IoO3P7anVCPVqQ6EQc9Ob8IKWxVvsC
bG67HRr/XKcurk8dx9GZ1Ef4dy7VsJFdezw5YTJjWz25i4JPFZpNsF9rMrRBfiwTWKxeTJdOKGsP
50iukdpNDZQqrFUbg8YUHxUAcbGxIIgCk69d53lWTQ4FDLXzAR5W+jF1isJKHOAtU7LkXns5ijOj
sVfOenIArT13dQRSo5ily4HFNaM3ZwC3tpG1qop9M1XrnTutRMEME4jnjfBQYWC0uGmeONZiVbFE
rHqQFFKvQluk2Vqz5VAL6NH9tvpRCjGJwfhq44SUnMhUmQiBMEhjZ0ldn2nUtcouicXJNykZMADf
0QPvJi+UPSeS3L9ewPwNG8NchXuR9mtDdboCtotnbei3PJyy/FeR6d97y3f7xC/hBf98Z/mvt+GH
beWXX/9tU/H9Dz7nf/QBy3KJjzybcn5TDwLnAy5OkxuYtgZKwVlY+H1TCT5YlnOescatSlQem8sP
mwqRJdix8GoTT3dOwf8T8sGvc7nfLcUcuW3EJ7pjvEDk5T/G4oiZBIBoEiZBf2fisMlVytm1b7wf
iMOlDkhR6twuTos8v4qADJ0otNVtGZX9p7Svg5tuDedNR/ztgxsxBqzbaqo2MzSFPFlnzTlghVGw
AwZ85rvBGWkcQ9150exvOzcq3b0VjAm0maPMFAtbaxj9M9pw9ylqA4HjzOlNP7aqGixh5VZff2EV
z5mrrtVkiIG4KSs7BViy9yuh/LdVsKxFPHXATlzQ6YRin22prYcUgfRd7iqW/5hTUoEEwBmrUysx
juTKnVoXOeXSLEf7cir0cDflSxY3VVGeACr737xfWMe9m0Y3RemVe1lZQ7axe7u6LBbDPVZGjy3e
mp44/5j4XZw6fba7ML0ctC9OQRFEsLiHx1wV+dYce3iXLXsFBOKDsa757UpA2qkDWXbfl9WtyGS5
7YCFXncjkogLm/f5fFcf5jAPAJmcucmz6YiP0msw6C0Y/JPAV8ZewWZ57BQQwE0ZhR/Rd7pkhT6y
dTlKH0BQ9du5NdDApYYTSDuIZcabsb5S9grcQEB3YtbP5aqDM7wNwraI+2Vcj7oR0baGznHsM+t+
XKoTUYrPKoKG6hScpEG5ChgcsV2i8FhQ7UAinMFkixfGSGnF/hyVBZ2mIhyJk/i846u0N6vpVCeh
muyCQJwzkpCDRWTn/c7uVzNxS7+HsOTLnVLnZOWQbiMJwLRC2CCPGYzALwA99RaqpcdZM0M88ZcZ
wJE7A0/3eye9gf15bzW5swlZtWd2h0EA2yZ1pb9fBlPsKNTne2NNg8MUqCUGvVXEpV8VoF/CcYsl
1b/jGdp7Q3PMKaUldk6UjdtadfWhgAiw6cOxTUYuLnVXz94U7kj7BciYy9KHe5tVo7cDEUiOZqot
VXyuPRVJdztOU5R710LamAE3Ymi8+lD3AeFDkOqi0nF3ZU9SFbMfNnB2I3HXPmutq86C8wEJ0m6c
wVcbjDvlpO4XcGxrfuHDnSyt28LPm+Pk9yJxZNkm3dAT8soEwXtImEfiitLdDbXMLwQS4Vc/W/un
tPaR0cplOQ7AiT/VhSg4MnpmdDt6aR3LgQ8rIwCx3vRZJrc6DNt7TK7djhRxBwLekjoHC7T9JaPR
ZbFxkHpeYHrrC6QEFfuzQyNxtqtrDLrlS5VyAoPi0H1p7C7aw/AJrhAsVzP27LTcZ5Bs79dZ9MiS
EMJIzOileBwnt77w1yGyd2MWskhN5wn9UGnfjnn2dgsM2r8GI5494BDsD9IfIt5+R8KoYM8Oqqgx
kqoJm+1auN6pGBf/YBupup3SgERCET064dBf2hlGGsZtGIXneKuh6phVeU/kt6JeQXaZQ2V/BXi9
fFzKKrQ4Jcv+kpbF3do42bbW3DAUevYD5WF9H8g1uAy02W5zQqRvTUc7z0G7kudYmbVzIBrUm04W
QFfIHE7H54ig4n7LGDJ4JAtN3EwIlE4siyZ/JvRa3mZTpOeNq6zgwXTzLAFoPrBwic772GQoYkMP
v5gaoN7bxQysynBIFeU0HO1hpa0EINIS2hCiM2qIuYVvbFtYbteM3GasmFV5NyscA+YK9mrTigWd
E4wAsnHjZuSyQQm7QcO028TtAcTlnHvEBihv/lmAQSFbqiGJT7Q5NFwxrwQtVj7/L5T7aKcyeq3p
i6Y7xHZ1ZaaL90CgOPaP1TRvI2iZD2sWOad8zN3XaYgskNWhdzXLygZtvgQrjEDlJHPQBN8oxt2M
BK1uvAVSZG/9Ii+vCD43PuV4ePp9PhvB9eR4y8515vHIWoRVQOpF7wICZu9mq2e0Jpy9C4r79K3t
/WE/L5HZJ7xUH2K7zusCXmrnHM2x04lbISFiRB030g6+mL4K9+SEzCg1eab4lTHXie5sJzEsKO22
32YJIcXdoTC8KSHaQb35kxaXFrvlZu6d8LoBmgNvknysa3hw6wlg/XQXcBBSBMaleMTSQsVt6lgb
RjrqeyOy5HbOTaE3Q57ro7JL41ZZIS23wXa6d3JS28Mss+UlNYf6qnfYpeMOcfmqbLzmSi3NtFNl
lxdxVIf+DLNHqaexWvNs44VueJwyWT2n5BmDj7PKjsNBwNkmbPL7ZW3NW6T2bk+2R7kNDX+4Zunp
LsyumhMDeWVjglqTRkL40Rq8RYuy/OOQ+eFrFmg2+Cw1ryc/4FOtyzOrkhGdJlGGdF916+g9g1cd
iOhAXMN0N648hMrY7DqVJT0Wj6+1ruaPLjf1PsvY1Oi6B+nLVMqUyKr1Snc+vMW6iZ3Jiuu0h0Jm
17KmY+GeetO+iUovSrppfuE8JE8AyZyPQTRSmWsZWs/gH7IYjHrxyZw780szu/YWjK1+YtXrr8s8
DY8d3O5bu0fFzIDFxVZQP1l+cd1zfkkkTOSLzjPLq3ro1E7mzgGL60MekqiuzgL0rsqa03lMJ819
60ovtkpmW6udK9yMl8DnmRR+Ki/MzK/3Iuj7feA1VVKXs3klJ5o2sq9bmi2hf+QeNokOtrNDYQ7+
KXeBuJVI7s90S614AD0Cl9paLolvak+ABMlSBny0n6VRHHLTSHcpocQPUL6iLdtUFC++s97Sc1hu
uiLKnkme6a4hHzYPVrE2e4/UuL1VZsWubqwlmfy03Oki9U9L0Y43NLXyay/ET275esd9NmjQ7OcD
sfOYO9a2pzxYwpKcnia7alVzCutsm5frzkv7ZJzCQ0MfJDPHzTh87px3C9n+BtsEoFttw9eFMd9O
+zXwIdPmtZPeWWYpnsn83y/BIpPJst81o3wvLcCh69SfKXegAmZ0t4PWMCfj0mXEw7qqufDmZCDJ
b43r6j0K+ujdwTpEu0Jx4m1MxQPEYF4r6NuxUdpetqG9fGl3kvtS98NjhSUnmUKRgYBbMx9YYppm
r+PYrcfaaz24fdyJiV4gjMKgeoZ3nCZum6+b3tbTTpgFWaTFnNEQqhgs7FbL2toAu7+Y50YGySf9
lsmQaQsQ0dyxBMBslLN9K4J819rw9NKZvRcrV/kJQLvaGgLAKBTw/ESBOn2etDnuhlbbsceU0lbk
tGyVCTU5R0a8bsTog1kHRGWVtb81JukkGVOLibEsHWVcLqOroVzFTpl1exeaIdXrWJT7Ko3yk2sI
ecgyO7qPxmXZD1yuRyLwKAuJysxJfDoBhKW7I0o/mR3t7/3FMU4mAe/8CuC6sXCnRM+WneR1Lugp
CqgbY2Rd9K31iTS9R5jAz8bZIAZjnjqzK22YoMaFoyd/Y/nLXepMZ6Ypsf7zADM8zYY16Q1kHNkL
mMAK8w9QHWOLCoCbweg+roDCk4qo3U3T0PCZCiT4Kh/fHWfItrLvMW+605UhaDiNstjS6CWjJQ8F
i6G8cR3qsyBPEYxW/5p75doM5BHaowelWopYeSsKC41PDFL5lyLSLMmTtDEX8dtd1QPE7MwXRQRc
l9dPfhfdLFbfHuiGLbFV04UtSKFPOrPCjNucG2s1an2VxyveoVMqFs4qRatfTJm27xrCZrGJALUe
pOH6QF5xogWkyW9J9ZW7enA/qy5qL2Ql6p1jNMHOCfpwX6iium8E0s4iTRzvhXrUrsivHWDLu751
94GB5FUvteZnk2aqLLjM19TbjMr6ZDuMK8JwKFiUm6d1GI8DrKBN4dvMty5yU1UkYPbnUFuZ5pDN
dRmnxErS6+Jzs+z0QlVeeF8RsL+DKNlsDaMYjjMU2tOisuiIcsTFz66yV469bBRuwdOaVeauUM24
nQARxKOCZ5nOctnYQakefKA4R4POJCm9074bUC7KTN+GdfARYwlWTb2CdPXTM/Cd3tw3WoQkxrJv
BtX4qNc9ipCVdKIaL7qgUFsg4NCb/dtCduPWXYf5IBDalc6Pvns5kTnL3wqnnVl/M0KxMfV1SVjz
iV13PDQA7B7ImsqOLmIUUPBVjHBNLck2T2EHjTm0f/Xn/VtK+U5KwX519j79czHl6lW1P+2xpcj2
p6/tTw+6+l6x/+3hv4krnvkhshmTxjiDteocxPQ3ccULPzCBe2bDITEjrJ6f9HdxxUJdYb6ZWUSL
bd5Ef/67uGK7H/C8odPgFWb8mrGtPyOukDqFjv2duAIdy2cUi2Sls/GS2eOzr+k77xnbdi6o5MZk
qApvYpE0nSeJCqB3FvR25jjg+76PU798KrRpxuZ58H0T6d46djZuvzZorAfXAaduk4pyaKbiwljc
7tkKKv0mhrC8LSuNAqLtFIeCQDuZ0fg2fZuNd5nrVDCIM3Ki14ijwsJ0m4jzdLQ+o6+O91EHcYGN
pnmeoybbdaqYT2FZEqQqWR7wdI23QZ+75t4hnPHJtekTUrQucjdpOfg7MxAo3pGWwbPdqKGIm2BV
l1rn5Qs6CYrAWBfrIc/69isqGK+774KXnJZtYof2fUspmG3ctZkfz7myT3LMo2t3nZtT6xtOjJDh
gROaLOPC7SmNmS/DHZKkUvjxNC/zl1LocM90q8GBd3Fv+rosrtqqduA0O4U+itUigZ3d3vA/yZ4T
E8W3E5sgKmOWnTDnANM4Ly4ktht3LOfHWo72kzb8aFMyvVbHZjpnDpvJxCcWTqv4qiuJWpK7c3vp
qsxZtyaxX3dTUdkjCouzzpsSEAi+vnp+NLEGfG3L8xvkUtH1Hm9R/zCpsNpPLtYbFCWk6WLIqVmz
yF0vpimsdCKUZ4kj7+7MfiY2EAY86dtJm/F5UAbggLLs8qF2FJpViIz9NXWMM893XIplKxHVgXUv
aadi03CnE1BTh+HhzHkR+ZLehJNY2vjMirgliZX0S3RtA0pmJRPX1PTs+SLxbpjodgsEgufFs7h2
cIlg+5zT6VZFmIC2VTFSg7heJzinBzIBXNzepVr4b9MIpbZs3D4WxmzFStZvuVHdQClZlgSpwGLl
7UlKEK5ZH5FKo5uwcrKP2g7UvgU0/rQgwSejEiW9i3WwOIwYKRoSG3t6TLvUuR4s1Hg/74I7chqy
Y2PP74bLzp1WU/E8h7rYQprpYtOpo5eud/2ndLLcCaqB0z/JMlu3PW2Z53yCI3zEk8M3BOrd386u
1Vz6dm98jjgEGgez8unLStUAMjfxFGxb4YZXbcOFapbeAps3c4vXKdNVeNN6E9/mCLIgcR2tPzmN
Hm+yvMKtLNyqWGMduG62pVhfY6ZC/SUWCIc3kGr8YFP5XVdti9oJxclE5eg3SrpFsQvKsGAAzx3D
PYPZBZqMtuTMkas20ShMFQboOt66JVx32PmhYaB8RvPeijI1X6U+Z/CHqVBw37kkshjbxnQLPE/x
EgvPJnGvbvRpxWm1LRrm5TCbFwLpzOZ0yInKfR3WuWqToWhlM8Q9/p47FF33K3hTSjxVrVFCbqb1
xK5L7VFP1X6FHG4ZZRgbvqLnrhhk3xakJD8EQEiDzQThsebvidB+NPW43IE+6bZEUn7zpsDPntu8
1tlFh7wVxFx9qbilHqk5SYz4WjhBnG+GOY18GOh8Iuwa3Jey7DxBNy/kHj+7f6Dx2q3z0k4hK0XZ
BDTthc1tupvsIodTP4elBHSHGhebYym+cvZvwoPHoTXcrd5YYFQrS3r/OQ9qjzCfZHXwl6ZWIIbb
O1OhFAd99smoolPr9Mt9uQYjNaD83Ii0f+0HPzqJFjEU4dA/6MprzA0+sLS8t6M+eBgynFFb0NO8
2LBx7wc72gX+Um7cLv/WRy1TRcZSvjHtyuAis977SLhd80kvJnGCAxO9WVwG/bIeWuahttOAwn9J
s6xwtpLFIt/XSpbpmFScosiewHPlx43ZYstKoaNAQ/bzKEuiZVjwfhDhgvYrgqvc7yDIq26dg61s
lyCM5RJ9tsPc9hGPzbHBrIBPAc3HdT+azsil683Io0O1s1YcLGHQMbPHoo2cDlRexFnmlcORwrcv
ty2L1KUnuGJ8TDPmoVuCnlmCkUbhzsi6XdQjc8R0WM31CPlMf57WvosOpQm3iV5bH8zXFdR7xLID
o9LuRjXRHI+T9b4I5pH8eddAhMT447mdt9e+q+gCFq9Du340ZITq5Y94ho6p7VY3AcdyPCDYbvZ9
2dlP1sSpiB4vG8O+n1XUbcZJyvpod0YaW8rDFlW2/uXEdEu7cUa7euLUZHYJ/cZ2t4iJO8qRNxG0
+jIGQcyAVF8M+iJF9Rd7k3zLeK2KBgtL6vQcMqHJWDdVkbMnZ4OLKoGoWJr7PJf9qapdSNFk5zrl
tvJVdOFrlzOgu1QX2oPKuO3zoXa2SxUw0m8h5mvcR6KOB+SIezDZ6/vQ1sa+zcrsyWCUCyFJa+kD
Jw+qSx9D0nvPwPhNrzlbfZGlzpxjmkVg1mHYWnHldEF224cyzK/boEWuyzOa7nHT1nm7y+thvO9V
NTtH4WN43eRF3+Qs60G3xCg51heD0r/fl1WusdRjR1yw04+sv1OVmejpnbiXXhGud5PRK7UpPZS0
OMz69CDqIvoyNHPKzTt0Q2EmKMtiOIg87eVl13n49Qxj2bpm6sRBRA99nXo2w7Bap/UAw9yXxpaA
eUe+4YVtxouwUCyeXRMIN5GhMdJ54n0AUOOA6ZbLKJN2DtxUfmRzCQAvt741XxNzlvfbHmWkS4SB
03rTTcHMEMfa5x0fsUzVk3YiaSd+Me6zBTkmcQbPB4yFzT1LJgZfpltRD3SPlb90F+OgaHxzag6D
rev3QOlXw3JHxg3qaNe2OhySReiSPXPufGNX5GqILru1WbJE11k0JI1dzTuvzSt43hFRJ4SLl2xM
qVeciYuqu2zR9O/o4p+JpNJDayhbZzRisy/FC4nSCPz96JgMx/BXh5inXcqEaQqMmYbq++tU26Xa
R5wS28t5zOziyUl7oz9F2LUOBoFDV8FKyNFGNJ2uEhVmVXGMEAWcuJ3N4tH0R++tV9as45Lz5UKn
v8b6hxASuVtAld3WbyyLkcUxPU6WWJ5rTPXIU/NCXUL6CYLzBHQz2E9OjWhumS03WBYVJCwHWrnB
xmya7sZslupxxLlW7D0ICe0B/AlwMBG2lX+kssiTosCJHJbWHpUeVapkNsjcBNIr/e3YpPOQAD9H
Txk6CO9bJ5vxovGlYNYbZU2vYL2ww5Q1RB5MHZ6CVpuHYWa1wwW4oNHSIvlM0FXU7IfMXE4yd9k/
uKL13gv7t9Arjt05u6RgU2n9hQvf26WOvzdV/WCzzhgjWIzCuxPK/phl+ddhyg6DaSR1YF+aS3gq
8i7fDDJo6I1V+6AYP7dtzTjVWTPBMNHKZ3x+z4srHxzPSeFMtRZmszUxKhMFu6iXmLSo2EgB+I0O
uID2M3XXvTfml2Ayd6F+wwf+GbX8jSm206Ai7+gNIQswuX7tZdVZQ39c2g6rAAEU2F777FahtZsX
Uy+j7tGDVtOCo4zNVt7Pgba9RI3VJ4aeuCoESS3exNVZ9mfQDlKqj20RiwRWUJV5/l22pjlBuHQ5
z4qsHe66Vhvdo2kt/m1vcIElDZ9xdrSHlcfUk5qc2OAAUDxB2v1Cu2l5oFOmvo06jYKT1xW2iCdp
QKccsv7ZX6LprXMlGRrZjOV7Qz2EKRNLo5EdprGsMi6vtjQPkbU2azyt9BATpZz52SVtJthmY+uW
2IHn9VLxnvNdGZazfVqiBZW0hyU6JTONXAW3fMXuHBjN1reKk1y9vtzU7koiPUn/WiUgQ8Jgt7B/
MNBZ5eLVbrM05FtyOGf1vajFlZFZZhf3/pItYGwiHezc1DS/FqWDpD+klpU9IdqUNFO7wbi0aotR
tn4G5br/5eD8bz3hOz2BzBOsEf9cTviv6lW0r/J7DeHXh/xu+vM+nOOIziHcnss57Dt/hoPpz2EM
lGfAEOgD2Pq7hBB+IOArYPIDdgIUCMYB/y4hWOYH/IA4m86EQczRBOb8CX8GtKU/SAh0l38dHXPO
/DKShX6UEAZhOGUqRIvIPrn7cxzj9KCsVq+bWoX2p9ldPWbnxnC2r91wZZYAYi0pfc6CKLBf59X/
H/bObDluJcuyv9I/gGsYHNNjI+bgPIiDXmAiKWGe3AE4gK+vBabuTV1ZVZqllXU/5asoksEIAH7O
Pnuvk0XjXKuAUbzMGND7LHjAO9XY/feZEc6DV8N1e0jHgEdHW5vG3mDh9sNUi+k+YQRSRn2D9B9V
bVtcGGGKkdgpG4YYXZ4JfydVg/HJJOhxmY5e0jxidRP3DNv8fKdN8plHsFoqew4rq/X3mGNNjSF6
hhNj0347W9EmS7bzoAdsyFPyywo/fJpH8oZoc60sHtlhxhg1j80p0kaeXPQjy+4jwyrHOzyXfbkh
zuLbJyzAsr52KTwEdgqPKWHaTTyyrLC6ZFOZsqIitfVrK+gCjmY7M9LOimZCd5QK1j9nV3A1LpP+
bvAYSDbIn129s+mD5D53ivAhZSFFB6aOzdUR3vLe3MSYZJZNS/2ZbWtCBc9Tq4LyuAxC2/s11bE1
WsZekW+uA4oCYBn7NEab2X6oy9d+ZlhGxzEP4F6SNRjgDLVTb9O2KzUP57C4HumLv5JPdMYtxhlh
UAc06eVgZCHjoWKcvA029uXB7UWV7Wq3Zz1C048jUXa77X4MwVRokr4oDhtdNWmyd9m6qb4sliCA
qD0zv5IEAegAzXgYtjVRQjr1rivfUKPL18ZO2ocE1v+3qk10gLLfypsOShQrT5r1FaRW0zrHOGzD
6261X24nfoLYIRlN4dUgyYMTPHDNHw5Iqh9pOJlGFHQyv8MhOLj7bjSU3GC5K4orbZnK3aOE8VPR
WYqBzpvndTSPLV1Sb2b+ufJpKXcklPx8067+RDZqYlWUrtYvwaeBsf80M1ZBQoySxCcmR1D6qOLV
p/nR/zRCTp+myPLTIImF33guP22T6tNCmX3aKbvVWbn4eCyXT7tlvTovOaiRnOtPQ6b9ac4MP42a
PFPcx/7TvsluaKycPl6Qd+fT4Ek2DLMnagTGz+7TBGp+GkLDT3No+2kULT9No1pVWRdNn2bS7NNY
im0Dk2m9+k172Gx4XVE2nCj9tKT+8jT8mSb7NT2GOflv+uQ/9gLYfy0h+E2f/H+7hGCNQ/4ihv6v
lhD851T85VRcY6u/XAdrsvLnV/+Retx///guv5X/578NTX5+78/jUfh/AJNYN9qsu9hWt+FfCrvg
eAw+zyPTJlwsVoviXwq7+4dLb2mxxRSDEMcrsvhfnnjvDxOH/T+9jeLfOR5ZW/XbFczKG6yLHvus
+Rokhd8uKjHLZTX8dptJWhIXjeVp+30a7Ty90OOou4+2Ju+B08I/dHl3GQfuYWnsveWoiyqxeTC7
+HzY5bwty1fpMwwS5slMgouqQ2domvsl7y9lne0wCzwvRfcup4bYf2BsyqL9roL8XMXYcIzqTrdh
x2S03riWBFDj7XtH0o4ovW8dEn+hfrU97zDH6VO2dAc9Bmj3VKPJWJCfWbbNEN4OrXuXThVrssP9
qCscUoz+Q4pEb5KHxM72FSt9Ii8zv7tF/EBhcGQXrr1OFQ69Hb7qzjrMuXW2ic06g3joLP+6d3OA
c+Kg/OxIN3y04/IKX8XJstU+r2Mck2UYKc8/1E77mgqki8yNz7wztAIoHt91e9V7jzYltIVC1w5P
Ze9vBgMLu7PIQ93leJI7hGd/E4S413L+LRTXMpETnpli787Dl9pML2Kpm+3AOSjqrTJwtBHHF+lX
BgORJ85NTuIp6CIcTsBtzV1noNRhoqiNPkr0j3n+suTDuq9+Yyj3hIi6lcqOmnA++yjOVs+QLjDB
QfjbZvmG5SCKLScaxuYkOpqx/EXV89Zhdk/DgpROeMo61+UA0vO+NdHY9HOSTXvc3gfJx+lfJ0Ax
VeJv8FvgRY8303jlM/X0UPEkiSr+1sFPdqjQODidQ2vL49qI192r1Gc56R2T5YHUrGtvTH0/pE9p
/zAXP1iQt298ufedr6liXpCfjfLexh3eh8fFUIfCi8+Yi3BVIGWHpg/7ONxQxDzYfrULzPw1tpJD
XJRHFgheTnF3NSJ4iDyeNr6b7lUc3FQsmxqle/J977lI29tkcbEF6mOGkEiEdJuFfII9JndWeSJS
X6s4vYqT/mA57mHC0bQdWxejeXDijjoxRN9nqXcKSnlQs7z2xHgYQhKIRXygbKEBxqOA7Z0Pzryx
h/Qqm1L+qoKL1AwudJjueAO+tHaPw5XJ7eJxpCUOY2oG/Ggdu3l2PrIg36duYmNSlzsrnC7ptOjG
zENYMDzv4g4xJHSIfcQ3peOccZEdBBt8qzFZxzLpS4cpNhHhMbYYpZRNe0xLos4gbH2WUadbM3GI
TQ4viR6eHWrlbV8aLIwN3HuZYiNO2nCXBN0FEduDm8fcfdnz3Nn+aQqHkzUgd6SKy5sYA7YLYr86
B1FRNJtcmXgMArDIbuk+BP383rgGYIfsgYcOKrahnxZQlS1yXY65txbD4G66RMT+c6jHbtlptwis
FunQ7r8amQjGQ7XoY6Dm4aDC7j0ce7UzCt2ieYflqW6JH1eZ996i1zCiGfPrqgs+6qV4nLAHbiqE
TUxNKD9iyE+N0dHclqKOIKVUb7Ycs32s+/E+b5dHaE858lJ3Mc0S3qDEr6LTJ548e5nYDOSdY+IV
Wzd8cdy75qmQ5bbEOt0HNWYluHN2hvFn5tZnqLJv+mZvFD0PUbWjotvQddzaetyryhupJq0fiFY5
ZblDtoRphR+rrVMwHhJIgLjyYm1caZuE5meWkHK6wdUhlvBBGhYzTq2iIRcXLiIBodASG9Vkb4FK
vvp2c1V4+irr3SPOs8PMFuemXn6E2N42Rj7akey8LXu39n29fNSI7q0bnkKkkGGsbz08LBH58Adt
ZkdPO6egko9GEB+Ilj+XfbjXSUX9aGH7MY9WmW96r7hWPoHYUUriryiEATp6OojD6LfHZV6CiKXa
7/ncX1pJdTHZwVuZWXcJjkRcCHdTHp4EkK2oXl5dqy93YemQiknSG7zbbH5qHezUBRqnO8rU2oWF
GbLD3F0c5sXGg+9XV+6CE+k/usDv6AeHnadwEP6FMFB9a/8Ofvj5LX9WPuEfAZkMVowS0gho8Kk7
fgY3XMGXPBsTJ0sTzTWe8VflI/4gzbEGOpAHaDIpkH4pfJAT+ErIwlnPgzdPJfNv6AJrWfNPYwEB
xTVwSHBErOwQVqH9pgo43DYoZBDi+mTo9YEZk1gfNW7YID9LfNF2vfr3lhGsBAMmzZz6l7frv+kc
fuO4ra9AUPRBiA/YygfE+rfCqzX8eCgwR0VulxsiIm+m4+NMOPirwxrAl9RVNmYtUVkvbt5k+YEN
sZjHC6fLdmp2dIxCYbvmQdIE1acciUFtBA7Pt3/9Mv8eaPx8lTSpnwsZcbO63m+v0szqQrIPdIo6
w6zve3I1j13m5f+Q2v4GU/m1jULx+dvn4fEP/HQeI3bguBCa/LXR+qW3SbKEljyxsfErluBFvqUo
pRrle+/4n4nI25OXRCK2PFToOGiJyOjpprc98RgEiudiE2Sxt0HFT+bdygGgGJKYoW7aAuVzowoq
DULMUIYvjZrthLcxKxjFFUa2yX4QjTXPuzgzZvwLc7j6H6xm9SiwMbE7M8Awlych84Wqd/CaZzSv
2iEsWHThRhQpSz0x97O8HD2rQDk1KyiZZiu9O+J++EWD3Ojqi4nqC9chXk6CFYos9D5glo0NZCrK
cFu4Tiu3Wtr4JYRT89XGU5W+mXPB8NRLkDtvQRTwk0E6+iqN+oUxK4tNYY6qswpSP36q63Ly2Vm5
FP0GQSE+UnGE9jMg4a5n3J/309arC3xoSzMzHwW3QUWXFOvS4bIT5OczxZLnqMG5jEgAO705GLIx
5YZhd5ydlBiMYEPau7jigm0xsbUBmC6pfcCVqjeheWBJtNfgQ0uBDwsmIbrhZC1HPXlMxO8APvtS
sZs8L8MK5LGeZ8oPl3HajhHiYhNIwUXYpYnxnE2FXTG9KnoUnSUJgl0xA5fcibxnTgP0YsKzhvI+
bhm0WWpvS23Kp5rEaniCbGCztxOdnQG8yM32KfF8s7/GHrjgtO2lePR6WQq8A5kRHv1lND1iR0vg
nnSMQy0iEMEYo1rqvnrk6m/1tg6C4AtwArs5qRjyx8ZnodywmiG7D7d32nNVWDj+CRvSZwTBSP6h
gDrTXWV42J2InmUQKIYTfmazHo2cLkuI7BZaHow1tfqdIxt7nsWguiaJ31jA7CI2imiXqyd3HglX
uxTLGJE7IiZUPE8sDhDVE0VA9cHAKQ+iTpQ0QmJU4ouXKYpuJ8b4zGpRtJxLS684CDUswX1sNelL
brveu1l1Jm7DtCVF7NV6OprOkhrXuvPICxtD2r0QMR01C/PG4lVVdXdfzk3+wVKPvjq2zeTctVoz
t4CA0W/I+cjXJLDktLEt5Z3NJPSnB8CHM7cE83Us8CGOngOmwabbYbaF2Oc0oXSPC5XXWlSq6qmx
fPmDFI6BjRL4CgP4ODWjlNj/sKGDTrqIrGuT7V1hG9fQBrFaWu7kfputxOAezzmQIsbundi1qdLH
PCfuuZOdVeDzmC2xF6RyD32/ligoYww522nW2dbEr7vgpCTnI22QNQfNX/PqlO5Ubrp4Bo7hFiMf
YDazPWUzGnCtNrPUQ3FSGXifSEBEK3EQxWECPmbSI3ktQ03nxByg9ed57R+LSkJH0ZUOrK3JvCYm
eMqv2gwQN9iebg2xoE7DurV1JptLUA1Jes+ucftZOQ1RLHsO1ReR+8kXN5li8i1BeEd0FebLkslx
2YdO73zxG/cF9032VpgywRhSMm1lCcbM+hHD53QjmYZpn3Cfp49+O2XX4JZyf2su6aIPGIctVG3q
YEDWVgfOR/Ysr6Gga9y3rFqEiKp8yB+t2PGNQ9kvo8GItV7sHfCK0qXfc2lQemxeyb4YrEZs4FhS
krH+1X+yginUB4ws8iIj1CUj8pIOyQNYpm6ECyHVG3fOmneZq/6DXK9FJCdlaYtD+OjNGJfsNTCY
FR0mZwwp77V+z7zyLraZu0VqdBnxgtG1L2VoVEQl/eF2DtvuuTHNN5sAGJxSjpxXu6QDSPT9SCLq
3ZcdPiCjSYlm9M596C79xyylo5kkYaWKcIAYT/ZcylfK8DTc4IoicpfNSfeqK3u5CJMFId+GYfJ1
8BfCLEU89D4atK3emEmX5S5lIvctrRTaQ62LfSI966HIu/StD1eZxcmzL+j/6LEBFoA0Cha7eWkz
mzkFbKjuuufmBOWq8CB+nb2m9zZZGYz6qAORzhuvH4rvXm5XoJ8R/OktilhikoZHVW1bXAr4QMKk
vF2yrIEWbrhk95zMqR8KmQ/dXsZd85LUtodqo/3yqR4XAIwDrDtva4QKky5/qbjRNAUfDmeGQXoo
rz/Y6YolymsLQI0WyxMSHu2KYUJvhvMNlklYOUCbE/PMiu/gfiIJHp4GYwpvijbuGVj4LawQf+Sj
xmwNjYfMO6o1jCedf4NVQGsROiM39eKFqbNpE1uty5KCYSFomsrvQ2WiEbtNk7/04FtMLINdfl3n
WX47mKtHKDGsnpY0XMZnL8AqybqTAUuFgTTHDDlPk7uYbE21QX0ere08mnZ9Wfj4eRhs+5SCTTnl
d7OzYNScgS2+clGVzeY/zcPvzQNy+Iq1/p+bh/ts9Sh/qz++rx7la5BvfwuA//z+P0eMDsNCB9SF
z66OVTClBP3ZSTBiJH3NR0FP8PkVZn9/aqh8F3tZArqPVURlzMgr+lND9f4IfbyaTBkpbUNq1n/L
pUy78ksrgWJKK8EElGZi3VfOvPPvpev/p5Xl66v6pWD+36wsB3D7258Y2ibrPdZWDWspnBbGtb/+
Mns03QK4H+nkppmNTUcRYhJ7tnJjN4Zxe9FpeB6mZVec7UOKwqmUu2Sgl6YmiTDYpOFNKFsx8OBS
2V1f2MYXneMIJkOcuHWUqyl+ZqZDBWSwulLwkHBKTvSpL5ANSVLk20niyzrYFUYg1Gan7Heu0SI/
D8scP/cw2pJNIbPwBDRscCIr0dUrusE4nILa9F6cxkYpbGrZpccAcNWPpkkSUEJSamqptHO6jU3A
0+S8zNSd55Al3tYC9Ak7b2rrUTQmR1K4MBGNMBlj9hJmaiBbF2FJRCpY6jDqrCEjyFd64pW8CUZX
izg1ucO82gaC4OBqQqmuDbumiLeDcYYoUiTOvPWQZlyYStaaLjcCUGptgg/iYh5H34pMJxc5erGY
3bMuHPfCzCef55UKnHaDCdm+zlxcJFGTO9fm0GL2sqrlnqHwi0oMuCq+yiUSl1s7yEdegWrXGgbO
m5m0G12VlLGI0rjHcbkGnUq8nsvsRUZPXbWzrDiR2yqY53nfmpMk1yb43DfWMDruprGsob9fAix0
5mg0xo1IS/9jynSRHGpz7gdImDQBe5kHZXIBwkzHJ6fDKYdrPWhecHTl3ztq34lynjzQzh6QcPj4
OWhxfdR+GqmgGq/CUMlmy6QvPPWtm9FkEBvVe9uRdXHTBwVQ69pVJsEc9rJDRUxrhvNWRy7owDnd
dlsyx/UqFVM87ZZFZCD5pinN6rtuhE+wsawxfddMb+NN3pst+VrTK4KIWCGydzKHxRE6f0fKZ8UA
YqrlJ9qZV9QbwprVtz7pYQZOfe5f03jmj3XZ6vCQgfM6h22w8J6PAQp5ugIIqzmBRRjYc+2dqe+I
2fttMg27wY8dhPYgJxzFJDc9AJTuH1P8Nu7e70Aegscj9ce7BgkxAeB82Xtok9tRTG156JOlN3Ds
peq2s4Ap0s6NcmvTBibRsuIWR2fu76chSZ6Y1qfvoVsNl71ISMkZXGigJXoFRC/BWvY2uMOEiZ0Z
jEcqnj9wa5UaT88sbRc0TUxYeruEIYFqa16YE+eAMrkK+95G/1YVCEpLSX239EV/X0JMTCMyua2M
7Kl46kY3fTbc3nj3yRr2TMr19D5mE16rtrJv0UkD6LdovYjZZj43kc8WvyCSpZ7PecfondcyYhFK
+mQmyJsyG98lUtIHuqkvnFMVVoy8EVJ6N8JcNb00VujfDnmR93uchPZtl4GcjCi2mJXHTpKVW9sb
+u+DVOPtogmM72kzwu9+2Azd1nBF8UBNGEwRQbniiyyUJE9B2PuVxEfR7p1yHLwdw3venjSzqpKs
V6q+ZDYRE26NHNTGhHbrUuPirNwRQgjdzeg68w8K4Phl6bP+yu1d/iBgjsg6UB6dW8CG+rmGHfe8
lCZdIqV+B0/IRwyH/jAHztYcKis99O3kv3mClObqptcXXSyqaps1fhvvFIWlPDVWBmwPFfiTTRgI
42IKBG6LzPeL+/8UNL8XNJgtOF7/53rm/1bflqb+zSb1+T0/axiXoe1aGXAEsiOeagS58Z8YGyaw
AprXKqC6n1/6WcPYf9jAvdlVGJpohA4z2n+WMMirLCwjg8V8WTC//bdMUsE63v61hgGvxq9Hp4X1
jf8ucH474IXO4EjC3CB9XY1P6QCfc9nV7SLsV65iuzoOk5mFrKjKuOdg2KAAQckaDMNovpp1odnN
0DFdIdlk9HvSz0m3LaTQBANnrODf8NG6Z2yCo3OV1k5cRWbZd+2Nl2plXeCx6KZbA89hcmII7Wbb
dhmBRpVTazDdNLHzjKN33+MU3DSi1cWB9BtOQqlZJBoNbsBA0WLNa/q1DkzDuA9Sl8fllBg2eSLI
AvtCNb5/MYSz+dVohoYfkqZwJyygMQkIadILtdV+gGuFzTgbS/aYmWmtL1RrZ9mjmyNFQCEZ6LVq
ukxbXBoimXDZLgqMwljArzo4Mp0eFxXWsAcLdrzOB6PtLUFzMtRn2FoyfRuxwoGGGBDjmDH21cHw
BjiGTSzJOeUxfzEP7HCRLwlmyWdHabIYzrikzzx74nCX1p3hnOshGJJtn+Tz0WEyp3POe0GlxdOy
m0bX3ibZWIb5sXeoNRT+SrTG6aX2cRbzlDe7ezWkRX4xJUnL+Cj0PH3O7CVN4YSkpaPP9ZysUjQe
beQHvw/T71Xa8c1G07OeIh59VSNnlSYuWtXEqf1MtWF1+wE7bfmE3Ypw67H0Mr86qYrg6pulE0gF
PMXH2qyKje14hva8Df2oWN5tz2jzBchyN5pdhClKjHvtpwN9ZVZMnv3kjYA1mHgbVYK6M6j0Tdgy
2FlDAkpNJNZF3BpBVBLT/tExxCZ4TUzZT/zpmHtt9aCWzo4mXVnvIdfswHtVus54T7m2xiugKFSH
ecIbcZqagnFwaggZH0OmiFNHbTYWCnZRZnh3slfxCOzBhudAWQd4D1u2mvOLJu/UOsNmPYjFJFBO
z2rCEc6ZwznRKQTIm9BbRveV3YOElyQdqH3pNp4zbYeCyAE2a6VtdRqIAyNJpNK2B6jDvY3pmhWy
5YY7y3NuWOTLCrqNGRjF2K44HPTbV7Px0iRip0Gd7KZw9sTGJ6BE3a3ANs3wki8Kr3VuazeYPuzB
QCnKZVHctmiheWSvZWuqJExoQww7nws9Mlwlt5jWS9pjd3gT8yJeGxjKMBBysamELq54ArDex2Gq
vKgApYoEHEyT6iTgM7EDIFm2YGWGXdX25pGgY3hyU0jSOHYR44nSRVVI/IVwOOd0Ep5l69R3Ak/1
bi7snVkRsRxkd+GGJB0MFqtt+ph8iNGKHzCz8y0w3btG9eygyuVFt9jLnUlmZu+0wXAR2H0IPlX0
BxTs9qr2lMci5godx5mN63hex45NcSMr+WYNqt0Iv8yOpR6nA6WV4FMw26N28NaVNnl9X16PQ869
yvh4685mfLRS3KJmZd5IXtiWZIR1TOOO1ISTdN63saX5UTNOa90FFkoPRUA0WCmM05DsF8NXRPLz
MJZf2iBtkT11eNePxa1nxmI7Wxm0H8Zk1r6pg2YXKpGcbBGUJ4SIMvIKlW2nIv5mxOmytZTg+rVH
0LISHVQPjABcqeR5MivS/RI3RSE77CFizrL7hYRcNHa4z/3CoMxekN9cozAeWAhivRIfKq+ZJgQ7
aNs8U8KwgYtdq1v2OcJrKOcAhooR7Cnuqw/D7Ngj3VDkYQi041e39ZzTZKP+OaaX7yfkvavQ1tPD
KMeWibtUV6kfvAo3s47WOPUXI3b1A+RcZgKxXV9AeMhOSKhm1LmyPuDMqE6NP4g9Z8CbY7NgWKXu
fDFbMt5wc9ErcTftjXjMmHdNHnCIJLj2B83Iay5wRmIkCI95DyVZunFyV5VivqHGqynkeSBibfDE
yVpImULUGV/AkxiXjenvJ0+AK5DTdAgrs/zSSCIonbKc68Q02q3rZKhEA7nVOu7cm3ZubUSycMgu
zVold6Ls05e0ygNe4cLzsJ6O7iz8DXMSlrJlOrzom8w4dnU93LCoIn7EwLCGg3FAkAPJtob0JYyP
0e53BAfhszfeqrabVXnsyPts7F7lN1J2xVXJg+bVD8R0jlt/PIvAwHbK/Idzr+8GZoDkpmA2+Vqi
UNIutkANQm7NBKvBWPiJt01M0wAsJZa7LGM6Q7y4vQzKIr5nevvs2rQvZWhkp6Bz6ceqIRPfa89P
dz0yOpuJTLiXyxDv/SXtLzgUkH7L2bAeoIJn1zMAMSQ1xxreIbP3KwaAznIohL0dec70W9+t6tNo
jRqlk5FP1A0J7083BVcu63J51vvK/8EsJ/+2+PHUIr06kohiVy0Ma2zxBe2cmG6jpDtdklxkTgYe
j74jLXrTu4ECI5/phl1vU3R58tHmbMMt4W6ukrRSBwr96bZzrPihySciU6oNyiZyQ4NsEW0jB4Q/
9dckl6urFAD5SbOxJ6JqYDaomSEYVflBqxqax9mj9SELA8jHmuFT9PBD38rRNx+sdnh1ncndKsdg
hYdbKOI+wm9ZSTSmz6xo6UmcduROAw/8X1DO+TdPCclg0ce/Xc/FfiYzcWt2Sm3K2gfWhtOTz89C
laiLVG4M+OjnQdXxdTLUd5J9xBtgdDcNr7nW9lc86pDCl9w8jjMRl9nonpo5/r50JDbqroz3pjff
5WMybBwzab/Iqbr1/ekpbrFlB0XVnhMi37ugRbAxCFZsXXeqv6+rjaN4Dh+yEtCRZQiy6n3GsoPZ
/1jWe5OxM37j0uRcrWda0GzJnoYZWQMY3LXtr2dDEp8n33QhnBECcTqcvIgfNxMzuZvai/0j3r2W
jJlv3jYVwTzIHs/hZN1rmnvuSvMy0OIa/sspzQL1KFrunqbuc6ghDCX2AajrHR79GiBTTV038czt
NWrGNE0nNfQc67ltRILubD1Nkan9goaQ7Q6Xk1Bs3hYT2eS5PptNWQOpEnxUqQoO9TLb762RU+Jo
jcEeKlB/Skbs7XogUfeZQDaXNd4cezyYIAyQubd1fGN7Tr8phs67GFsv37UMhW/hESQsGbI6Bq1U
LjobCVM2jrMNqA6/BMprN8prOEiSkF+VaEVFmBitebTndVjp9fNwngD5nysPOAkDu/pICIaZ6jCl
S3AM4ji47hiQf3RuRlDcEZDG2J+eVszD16vdLEviY7E5qCsPXFkZBToJr4tek9FunGx6Uy24b6Ul
qWDYbWRiE5zj41El3ZqWTtnhcsVjiVeF4Sq9g5CS3pnEumHA0LVzB7GTh2aTMNMOkDvgy4JDZ5N6
ZYDjqaoedZyvsIBKrz9hTskIM40eq2ciA9iEbI8jUtU9YlkQJAzDE6uyX6ehI8IZdhUuIN53rD9o
kueeD+yW/KrDBmU2Hxx8iR6A8VG6TyT6VgQswQP/iM8C0Fjn9WF9pkGzwQM3CfyxOG5IRNhmAbqy
rV1bb4Ses6PPGX8S7O1kc2xPWO0I2UKP57hvg2sPJ8LrQu2cnLtSOd5zEqD+XJiM/Jwj0CUMel41
p9+ITRnyah4Hk4NhCWve5cJyvaEiTckv2iapMoJHlidTHAFL8haf+oZkNch5YXg+CkMty+EsytbR
tzkbgYdTmsimvqd2qatrPceL/ZVBagrtJdMZxRRcg3E+5RmLl2/sroGN640U4lUk6C42CgBYhJob
fJ/1WL6Srve35WJ8Y0JUrHMrdfTTibG6qv1bL4dj9s4RMaTP6eIm/SnUDVVDiY+OiaGZZugtkC7y
niqkcXqGJFmWdQ8GFM30RTEDRYEa4cfBG1IucLQu6AzCsUQIE1LyMnwvHB+SXpTrOIXkAxs63Oky
jxueJtQoEA/nNMcoOtTNNnPS5a0iLwwargybL9plhHWlimUOKHvJHuiTTUqne50mavF140pbt3fm
PM1XMRrxKwPUFsZ/OoTyO83sQ5BiGN56aI73fuNNB6bGVBTJI25sqU/D7C78RxfEg70ZF5owNqPh
l5xMkEHA+odT1TQhDA1YQmahz3nevcEuJY3oFXO2PHhZZ2a71pmrzD56FV3oF/j35Axx7zihEfWC
umXbBe2sGRSCmtzBxO9R5fqKXXhR3rUNWEfyH/4DzY6KX2QwcTuYsiXwlrImdAXgNwxlu2gm/NHv
qCUz+cSRWKcEOhd3/bEeoI4Qrx2DEIyJIVN5gE65v6Z0wdBxRdQsQ1En1YkGr4o/5Pq6iEUM2W01
YuwZ4BfDLuMsluTA8+EFaiMDMxaOVdY1oEfnHiPXkAMWGRgt+ntp2ixDqAUsZCcJC/hoas6KTSjA
512Qs56TCzlLv3oYOzig2xrVsf8CZWL0n9IElMmxnZUixxz3wUVrzhn88Lk33VNul82xWMTcnHwx
Qmty/LJn/GnpnDA168TkuE+Jj3gImwG0NQTSj3yqzZ2wu/pZIyI/OsUorvLOqY/uYORn6pEAZ7NZ
v2Wh2x8m0TrOcWpZdffRzT3yrUHxMFwBkLXo/+uAS4OIzwwAKqw6/QOfU9cQ/mI4kR3wLvb7es2g
N25MEAzrLsyCQ0v5MO8zw1lirKohZvGo7azR5EDqYg/iWLJ0cTjgpB38K4HXzKDTcV05nSF8juy+
04jDXGEGNnt3G/qLuqANze5hWxHgRjJMiJlGOnTd5Mb3FNY4wlZCe3Zv7mgLKW+NbWwvsfRfqbvo
G3bwtYCj2jlFfnXxH5Xvd5Vv1d/+9diykcyhv/0ahvz5PX/KfOQamZFxf7BFfmVSI6P9lPk8TI/s
rjNDDIfEQIBO/zmpdP+w0f3QAAPQ5Ww6+FsW8g+X4SI/0TKZuhFj/LdkPiS91Ub3q+3RRNtjg6Ug
T4vHkljK3wd5yQR2w6tksynw8cBBXAts4v/U2tIjYo8xhwpcrcU4TxH/h/dZoU/jd480h9fgXukB
T0bgVuMNjAWi4Fzr3bZmlSm5vM60LgppUv23LUBW1tjIK7u3AN7lk4V/hH3Od2oS8d00CHqIYG0n
Zjfp7oa1z1iAq2PmncX38B9tyNqRWPVABqMznkP/v9g7k+XIkeWKfhFkQATGbc7JTM4zNzBWFYnA
DARmfL0O2JKpmq/VbU9rraubmYkhItz93nNVfBoY693bTU5HqgNl8p5Fikqo0251GaKteIXPkDIQ
c4p71wJ9xnkjCldtFZk7OACFsUaESc1UWgMlt7GUUvj9p4sR1NurzIFRCiUpuSK4sRbLEtPAeJTt
Nh/zZWOom/gyD0V6yrt8SDad6IIj/IXmGQqmezba0MdvUVBWqGgIf0bYqR/qOQOnN44dMQDiq8wk
Ze44AU5hmmjNqP/a4BNSG7r/pULNIoig4qtsDcN4vk5txVJoTBWbyleZ28fO9GTM8EDDpRT2l6I4
CxB/s39n29jx88OAeo+FKoUOBIeWOUrT28E64uwLMavL9gXMwLfcVTWWa4pzQB6vzHGbSy8vqmMu
K3GmOxbRP10q/C5MjVdUprAnSzPYB+y66yTtk23qj9PPwXfUE6CMbPl7z23pfORUY9deqgzSc5ZG
g2+Yzc9eLeevGGC5F0TDMTAENpYE7ZdFneVEp4r28d3cZeUOgqLNlw5389L6cCDd7DX0nAvacBW8
Hm1vTZ+J8spZGie9LvznpJPdJi8d78KLEvUg49a9KKJm3jWwujAxKMd/BYdpr00Rmpj8W2cPJhvc
DC/idpy74C5M8IEWMEEjNItRQR9Mztz5FCb03lnaRPRx4j0d0evSyONbJ0xmioUpfkSG1+6Jgc1/
WEsfamHswOZR9I2SsWTkiniE0RYtrt5F1Jktra+69KNzVBt0jemU0iahTybT6QWxQsJUNYBUbeQc
TYevFtvSbCOzK72sa9RU1dKKK8mPeK1E2f+Il0adhcn4GjkVeK8eFwxXbCmfNa0l9GTFuG5xep6o
jHBRza0CdDPqJ6mq5o4MNOT4QM5p9hajMV0Os1VG6Gea9jMxhqoUNI8aKW57T4WiumMy0d8MxrDA
hPKpvkeMGZyjphofBkihkDQ6yctZ0aweyn74MNvWfsz0FF3TvwR2XEVwxUyUiab0YkhMHDNNI/AB
dztAxYqv+qcws72ZCtBDJcegjRNSsPU9rA5Tc3D3O6FfzBTykR2M6rmxhX81eNI4QSEdPpgTELeG
oWA/NKi1IXeNJxgr0QbOcEbyLevJobSp9wK6WsTNlepKiqHblZiUb9UweA993Rj1ygRVf9tw/t0y
lPllAiuDHWLT2W8qip9UOZT0NVBWWjhptOH/Hj7KsFTPNh3gC92345UxFtl7SRgl/Fmoad3YNDQ1
B/PJbkoGBNSW0Sps4+mxCss9bajk51SC11+l9mTdytyFNdXIEOJ+2NurkfikDtWeCYrUcbP72k3c
1QCDCEzRPCdYzm1r32P3eWVQ49I/ML3nDPf+Hc+V8Qg5bdzYWrQ/Mu1Huy7t1YNCf/2sCUy5zXyJ
Ja1orOLo6WEiDSPTa0bMcEC7aHR2vg13uyqNBiG8x0NlT9sEF/pUORdO2ZQHSigUZTzzxybNavS6
cCXprUWbPl5Iz8SA6IPXj5GGh5J0JIsE7XWb+ROONea8QVAcMQHZ+44+q1i1evaODWsYBWsxFvoI
J/am81NI8r6NAqvxdHikM6AfhaGrTYdY+VS7ufqDxbwxiI2h1Vrl6yVu+cFnVvHUxiGSbABs8zmY
aB85xWxcVvZsUadymATHLWkm0DDX9oj4sNfB1ugB6OaWH+wkOsMTTW1kmnY6vGT1YB1Kd4a7OUXz
OW6DFm85/xjjPN6VZi8fcqRn6yCr2ttcd2LP/avXCRfuKpFZcTXYKtqWOg4vMjQlhzK2yKAzpijZ
Yo1HmAw055wl+p7/luW1Kk+un1Vk4lRtD3KYW0KBBkZQJeKXZEe+oII03qI4Dj6bGhEzd6h0TrNt
ZGsItv5ZqgUrnjE/Csrsuh/c7DPpaANUtS4f6AyZz3PI+hr2yfUUNUfHyvHk55xbbiqrTN8lCXYb
yyVBprFK75gNojtAmQoOVtuPaxdi42kmpGzdxaAChAXcD72mc4OMrrq0WlLCqlogq6QZBonYPgPu
Umtp92pd0XahBYr1DFI6noqivEoZeNEmM9pD7BlijUDCOmnS7deenwZUdXFy7E0IRPlY5TwVU/Qj
S1R65TPZXuUMEo5B6+id1Em9Q4Nov6Rcn18VTLZLv6fSq5qpvOIoEB4h+9waNX4tTgir0OiZUsgE
84Sd8QL0IGhiwio30pvLjW8VmneRXU4VFs3fJCetbOehX/rl5Byall3FnjdgeAxQY265Q5OBGh7M
4G6ywLGvmzqLdsQ2MVixxuHIaYvmvE+vyFfgFkQdgG+u8KuDuqq8QzaP8a3s+/oE78jdEnJYlivE
yCefUuON5o44xKIJ7+PYDdYoLcuNhfd/E1qi34lOqvWkYEpDGkxPkapeMx+JqjK1dWj8btgWA5ZY
SLjThkZBcjNU3XSezCwHq2OpLb9vvgic2lzHmAcuNLQy3nVp9rdzV5gMJ5lVoLKYIa8jrxleyPwo
rmLW851dztNFZDnpkfSe7rlvDPPGmiL3GpHS8MOYcwg/trTvot6FVFt70Zp5KQSnIt9LZMV7gETq
UqbDE6TlGn31yFRVZAXK+MCujppW9c6a8rxZoURCb7/ERTzMViwfGBGNzEtUXFGwYV5tSXCYsG5c
LI369VI3A+IXrXu2rUQeXPx7xykR7Wl035y8Bqg90jkoRhMuPuOLXKLndlivxrA42SFjJtrjyoQ4
XdR7F33JhDzZym+rbGZTMoY2YwoS+vpcCMs49g2bpsFp6ec42BlO47BKwEm3XQsW0BJHmYwzEiwG
1SQHQAE+V4H23scYDFM2Amjz3dz/4TQB0S3Kf5uaaTjMcBhu5z6ttpwA4yvLbSHmd/Igqe3YEdzu
EbhBsTO1GD/J0mMFgCbZrfh+Aca9ub/IEZg9Rak9Pg9V3jyOykX2QfpD/87vEFu2VQp8x7LHh7iR
zW608vq9m+3yRGOpJOXJy9OPMTXlLYYamhmG8IA+OhoCnjRJKhFWuJ1QsRPRh9a4WWmB1g/R0y5K
HGyY6eBe9n5tL8d+QmFUXwhsopF6ndNC4BUh7n3VDQK8T+KEMDsV0+UnG1Y00xkMOsiEi5MZ+NmZ
JkB4ImN0uHKJo3mnWWTctuiXfmWGEMe4S8npDQumWg6osA1RZuIMnZ/5SdaFJPnGHLouclMQD+Mi
pAK3jizB6Yruyp/BxJKrWvwsVKs3XmWCMTPt5iZHQL0zhoymNpaBAMZXVDKeYgR/TgUxBjNBIo9j
navDPMTyp5sbyc4xpvZn3+YCzYPRE/aAVWhP/ue0aVVL1z+Nx4Pd8U45SRd/TqEhHqTUL0GYnYyq
kFfB8AA9ZLonxkQs0PJtIPSJJwd9udDmkeIhzgnsdREySIlLyHRlzOjECn4ynZY/6E113mqMqvJt
KjSrmTZQ7YVOh398ljcpCbc73DXGwVEhgK1EmJ+C2uUqnnz3tuLcfXSZdrFD2yk7QflcZ5A663aX
ZElCaHA9B9edEOF5Tpr8IJFR73k7im0CKREcX+tfCOjbPzIAAfuxNZvncMgR/we52MUTuwiOKLJS
aM3lx8xzoKMsyr2VBdGMRWYEuhOE3XSLnF3uW1YXOGap3lVGJI7NPE33k5eBl5G8eTdGOzSfpaH7
k4y75NA34fAME2RrxsmTQOWo0mzrdkyMlXmx7LVd1TxOQXgT+sVNSb24leF4F3b5vEHKcjehYcin
4Cwm7z4rYxJxwrssNj5cz7gX3bROvPAqS41loDQV6L/k4vX1BuJ7Y2mwUtbuxzgQNGzG0rnO65Yu
TYMY9ViNWXfKk0JvKi921kFAmkpduqjiUhk+QLVqTrIfymvV52QUOXm07xbZXjwm/r4fwuCubJeg
stSX+wXZ+Zi6+Ohbn3DbccBNEpr+VagFIULedE7yCpKcQX7cle1p5yKEj3CKYBUAPqyO5AWVHAWt
6DPCYcEbCYrMCeHFRgzGVqadrlHYrCp/Yptms2e2YF1x7k1uVU5WuBrOpu6cqzZOGdlwNBaECIGI
I3RO+eamxQk0mGkA59sMsBxH0R1JEz6ig47yUIfSPnlOIG6t3K33yseotukb2uOraorNR3Ly5BJa
QTSFF8Z1v5JemiCq83GsENZ8I800BbiPWk9t6z7CU1/E896YcDc4co7ubW9EwAAMEmjScsQLc0Zp
TPJ6nHR5fpsp8Umntmd2QsjJLfFA7nuRab0CLExaxNzDDFJedTuPSePtfGe2YeRmjPMknekn8oEQ
BQfFAA1fF/WVnoHQNtIsnwKC47AX2qnxWSB2pkxnx93VDIj2A5P9G4fJzVM+SI5Z7kJw5dRjn6K+
Ns5eTZB31wzRIUYuiJ+hpdWMVFjRgfemvTeT60wSLNEOpqeJivGSYteFhnVG9DDfjk5qEKYVptuu
mKw9Ul8SUH14a2xi8O8ZqyVjesZHZm/DfkaF1creXNux4V94qeWdk9BHvYNY9qwGo5gAM8NIJutv
eiDzeFr1Kkpc2AKyvW0CuEQUiiE2G12w2VS+4eFpj4drUwL6rbSKD/gQU3rX6fIZQ8EG66geciFC
4e1ASLANU0Lj73JLgkmSZnHzDRguYE+O5D4BAl7lOhsPHfrmVWYUlt4F9AlWYQ35ah3hTNmIPFpC
uImC+mgHXnVNMNiNalyozKHD7s9Qi1RbIB42XMAHUcfFvoAG+sOFEn7KKgRZVV9OT5ys/Iu+6sJT
Q2LCsR/L+V4Hc3GcOrvZK5KuEH2U3SWJl+rHUDFLXzmtyPEtIuiA4dl4+doNqOXbnAwssxQYBxP2
hQNJ4f59SC+IDOZquI/JU9srL5D3XS6CbW77RND6BBqcqPCLYz0ZBOU6LWshhXKxkapPdhQIzTGP
p8/anLGQzQ2VlYOeeFTOoYPS/lDAS9qIUCTPIS6XG9vwzM/B0+JCJ5As3Ega9CeQDh8SpZ2b3HT6
rWzz6jLj4HMMVJ5/hqoNbqtwYMGxfYIjQiJcVoQmcc7rbDy2jlEGn1MbF+UWWRskVmM26FdHGH3K
XHQ3s+fApDBG5Bo4p/V5LkmfKuxmvHYxHXGkhd73amS2eSzamZeroqY6wlHw7hIcundRPY73aO27
g5M41iUvhD5p383OiO0cCJQ1LlOOa2s1WP1zJJaNMzTnc6No65sIhd7gYE8nJpjFLhnAUBq97A+w
Jq2jaVJkM6Erf5lobm80yb8/KtWROkfAzy7NcSIaOQRNLwY2sVBVLwiplMfJTfJDNmXR3SgFWUhJ
pzyyo8buMvM5UK4Q19YfohrqXaPRuOHos9WBcddMsHxNyDnhygyL1q5Xog/3i+qM7Z2Zs1vk92bW
6AcSUJq7MCuDrYildWD2kVw6oy0vR8Pr7x3PHl7ghgoUS7Y64vpVt4av5akjWolOUbm4CgYJNcIw
NjUos7XbWRlh0ZF/7PIku/StvDtItzcvsji1uWJlv+YIG96FcUhZLQ0Ix03spSs9erW/aoe2pdwk
L6M0MFdoQ/BFxhIqYygWRQjU95/OLCKc0HMtESAXj8xm6v0MghN5m7Z+IU/v74q5zA5OXFl7JwUE
5oZucha80/XKnZoCwwTBXRyYluxRmdo39Dq9jT9l5d5E/7PrEm/v1HQ/2kfUNsG9O9TunesM4QOF
qbmbxjJ+tSdCk7Kiy7ediOv7OSoNRBukwCsjzIEUWz1D2O4TOERwX3vSxjXZGOoyA2qMMV9ZL7r1
gPZ5BNLlRdpuR9JYiCWHLuq2EUOZxgY2GvYRM3XimXYJ6SzJKg51fiKl1NzjMExewjAh+pol/RhU
KQycXIyrAFUgHarhfmojc93KVvFXxpHBjiS/vaQgvsFvoi67mA0wX/qDiBzFdeNG1hMDahjmg8xe
gmh8tCc/E4exaf1rOoWkHPmuOzkrimhYz5EmE+RrFm19zaWDrxk1ZyLORxFS2XyVF4tFjUPzeECc
aHPeXGbcMkvJtucc3700thmBeJPC6VlXxjzZMYKSN2Gl8HOT72O5e06rnJKZPdAKNBmve1+Tdv01
da+Ljngdu9QHslmWUK+i2g6EvbovXRpapL18De77ryF+o8hfXfGcoVaAeChfE4ueHCOQ+MROOz74
YLSjTVp2E0SgRSfgLYqB4ks8EEXE81z6rc1E0oi+BAYzcYIUBIvwQC8aBCiE449Z2DQWtCHrK44M
ZBfYGvQ7x1q6fVrRfSy+VA1F140/vAztgw5dPs4f2vpeKspuepqLLgLkAxqJRmMqXLswG/ErLHKK
KCNaTSMDmw9ymGkERM4o6Vgtogw/9be8U8NH5CzAB44WrPeYCJmudkNx0X+JPYBjLaJLm7al0aEI
+Wpl9otKZIAftJpjKzgEqQgQKXIi2lLHoSzxa/XMq8RPbKviojXGceshsSKfL6F/ItphI/sGvnoK
wCrCyH/ButvdNTCgt4YD74cR8hWeCWsLJSd7KDqZXEadvM788RY7GkPO1CSIPWAivzJLRx9q1qEL
zAHpOWlldG5Muzi5ofGWw6jF2G1RfuIsYKWMXHKbwsaMfmgPk7tVu8at01jETbrui6/Ohe0+wlHk
sYeB8RG3Ybw3BEqhzg68A6BhYK9+7yC+iiAnJqGX7zAqoBKrCuIN0spaj35430kK9EiyYTppxzQi
9OeDrzlAYbPN3/qmz8553RNqoed6HQxBdE2MULObojylnsHg5esg2BACMlxUSd+B1yKad+Ms+ilv
UVJ5mla05qD2bjFafcktGT/Ni+SqWMRXuNXCcNtNCWtAl5SqWI9fMq4F4DxwmqK3hn2/vGI4Ky/J
lopvw0UJxvKTXgWkDpKtGTqx2tVtFd4bCikZVOxmnycSCQ4eYfaHFkeTOZKHoL9EaL2sMoLf6PN/
ydPmSvJg0T0rqXm+JGz/P5f9PpcVzEC/rsofOJF/ofGt3lX8p6HsH//Df9tHQfARqWCCgfV9hqg+
I97/msna7n84DH+YvTKvDTjJ4Ir4b/sozlJmu45pge+TkGrEb94Ly/8PSfCwb0oTSq3DTPXfIdH8
eSTLR7D/L1nuHEQW9o1Y+LW/GTkRA4yBcpGvSSJR1vNY+Y9jC3EsshN1/9t1ufljzvs7ZoWf+tv0
978+KgDu4DECxnz3bforQ0JCCkYfbHPUtI2M7U2XGdbFv/8pwrO+fgxKZe+bM3UukUcgUgFSp4S3
0bKszpLK6/rvP8X6Zln5um4AgiQzAAu8ovPtuglCeXXSG5zRe1a9ZKyncxt73RXtRYe9HcUMJHKH
AhqYL1VXTynfddHRSeQEb68O13//ff7qNjLYtxdIEWN+f/m6v93G2Cd5CKX+wNEWqXRjp9lpNL1i
FwONuPz7j7L+6rPQjtFD5sHmAf7mOLZtkh+9ifuoEv3QpeRVlqXcz2F6YKp/cEr91sXDGzT6Y2yH
94TXveCUIZKMTIQ2PQJFqVb/8I2+GYSXm+GCciJMKkD44CxOpd9/vRvi1rPZCFampQP5kRcN+IZE
1V2z9RPFFGyo6yIFTjjn4s4aRfxTR1AQoeDT7tr+/Zf5i6fcdV3eTbZ5yfv77U7UFvSbaXkwVOsa
x5RbdrZtu/uHd+kv7sGfPuXbLw71jEUjCaH5+ELTmQVnR6e82tTQoDf/lx9EopONhhT3xbfbrXUT
h0XGC9XNkdqJAHk8Q+DgH+7hX1423xRY1DCCWd9JTwFi3AxdPQ9VmSRvQzk3V0ZvuHd//1v+zN36
WoLcZbX1pe05HBS+Gc0M6XG0XYI905g46z6viCyZyMHdRsTGnc0qTs8C+ciF7JP+8d//aB94IZYe
S7j2d9JpYcjCGnKmLzLi8D4yWEAFTBsf3TFltBGg9PBc98Y1qUr+/pP/9dJi1cP+t3BlbRMT/Z/f
DvKsXMfQhFIkuDAvkyWYQQVNc/j7T/nXSwtofbl1ANeR/pjfLq0yaaOA9Z9WHSN703Xee9t/CGf3
ok84X0LpOXi2/kMX9r+Cu76xD3jvfS6mCHgwHbyK/vKdflv1emUOESPxifPnGCPjxRPeXAbV3BYH
xvCxu27QtaqNhe/WW/VNmkgQl3RWnv7+p3+jh319DTY0B8A7GwLa1j9/DUfbahGsTysf3vNKjmGy
LZEubbMILoDd6nr/95/3F5ca0bFtWhbwewGm+s+fN1lzaEcCug8RjeRZFKV7CHISHkZkGgeyxh5U
DN6Qbk5w+PsP/tdVx7ccjJ/o+2yepK+d4bfrrWabtlpYM7CnFblOodRsUrsJdlUydf+w6iyPy/9I
xZY3lY9CJgkxXxL198WE+P2jqmLwSAhdmC5NAoA0NFPIskjSp3XeFvY7cbeWexg1LYB/dyXipGYz
7KSO4tP/IPr/9skGaBnLpx+3csZArgzt11sg6Ok/vJTffx9bJ/eOu8d1FL7rf1vAfQE7jQLOW3Vh
aN6NAfy8MOqwXXlQOpNyvKOR+A8no0B+v3/Lh/LcEJbAsZEl8NtSbi0ODXIFg5UYrCS7WLBZVrPW
PUvHB0OscrhqsYaPZDH71UhUfIu+7thGRRY8JCED0csmoWN/x6w7NTeR3wflIYHk2t5nqqW4Hqec
nPsJ2Wrx6oPsSNAAuGFuHMbIq4dTKYgNWpcIUoc3jG+9MFdtZ6fzzUSy9xKaTbldfxACNTVyVYum
Ci6Dsk2Jb9WICi7SqJUdoVS9KeU13f+moF9WiAW/NCa1OKE0K+pLgS/LvVQks1R0F20eHQyq/MhY
UtIeSgrCT4aQlGItcqxgy4Cbyb8bLRzlIukHznNaDO0N+Xr19ArLaOaDA8RWW3ILwulsF6gP7ymZ
I5JpsikA1NphjV0pX5Gq40C9wFORRsM7lC2oYKYtZ2BIUsyveYwSb1UMCjGL73XkE9QM380t8aue
C+ciCgtNZkw1P3WCZY151AIjClAm6NVUxbU8zKmenxxNktJeDM1sryiF4x+B4Va0MCFBXJedywXS
DLzP7RyjxkIfGEREGRmdfwrmWb3NseOZ5A/ibVnnQeEQcjZQKv7gONQoc5Ng7BjukGGkAXPJKUMg
B8jenqbXwkZlp3ZBDEyN1nGnjshUxu5qGHqnW03FVL/2ujKtVVn6+dsAXPAXmQnlYojJc4tEBOSV
UMeG7ucA1yBZo4Yo6ICg37BPM4n3GpyD7VyNDqpCRi3KvzXMUqEBiCq7whsVIjQJiHvZ0faPfE49
Q2GsqspCSYJ8nAF/XhjuZ9UUoHNVZ3mM5nOje4cbEtzbtI4yukJEMG+Ukzvk4Q4AFWmtZJixyiGb
b8H85MneKxQ9yADw2894bGxyeurQQ+FX6fAtqVs5X2RLshQXUpL5A00RSFxfGU8Dhc191tox94uO
73PFQ8gEc4pRwsSVFz3VYdiW69Hs0ieEM8RHzlh4nHWL2nI4pwxErsx8cpC3qZ6+5dQO5irCz/Lo
KqdnrugZ6ip0dACZRjhYjtKE3JNtU7iagwxhcuWW0R2dUElM5D1aLSuCJxO1D763LKAx6D/UQrme
n+vYKz9AdWI0ZP0lDGLEjEA4CGCAp6GiZbCSOKWPI0I/vEVA19ERBXNwiXZHMpKoFnRchu6PVWvJ
dZjRxBCEhwUZzchX9INFPbaYec1I7wPSpjT5k7jykQ76rCdVVTJqkDYKpJWdpcEv35CL71ZJq9oW
QLXwN7vpINZpOCGn91IQz0YsU6Ixx5resZ07Xb/x0M29SqMOXnxDZ3prECU0rODHWHob4tMq1vRG
SHyg0sofm3hGf4XUz8Qax/rAzN11SO0KXLqCvECCSPkWZ6C9SgBzDrvYHWgnmQr3xyo2ZlIB7Ubm
5aVldOMT0J3iOrdSpPAUeChIK+wySDLmvEVnq0I1MbYqAr2eunn4FcHkWXcMPhm/8LUUHaSqecp5
eKy90Uw857G1DM06wXhgKoeuwMWcOp+kjtBoan1/cS1BzyQFI7AgX/uuLGos9hWPOLPZ0KKvyIB1
zRql8tupjJ2WDrXVJ3jDRDXua08BLVX0QFtEEx3oUuW1kNVdqQfkp7Jz3kuHofjRJFJmXFPHjU91
jzGVExy20I3CqHuZBQMZ9FFSguivsHQ8MV0ynkWLahZ/XkhOITrWuOfZxrq+npJcs/71aiaY26+q
G4GSMNo4nZn+KnCcvxltXpxRIhAgWCNZoOOtVInV10GfiP1s+Bj6Bqtbk3flZuKabHLC3ZjriUXD
2cS4wnrOy+O2yAv3CrzabBELK1FsNZiMcz651S9cjQgKS+zyJGSD6Vcb5oEtZkSTyDQsUFHn8MQz
skZ4y16BmjFvsi2cob4FbV4wEZymBD2NYYROdAhCRuANb2Czh/QTRVdB0uZXNmpIcFLgWiRII+3c
Kbe14B06xSLw6qJK7+vZmNTBDE3C32oBWcF1apntOmZv4abM0GWtmrEmmzYYRbNCVkOIp98kuITp
14/x3sJjhv3MH9ngGsskIzJiFX2wcp7WnQM/lli/rMeJgqIJ9+6IGys1LBrEJYtEtunMzIg3dB+4
RA0pp2zqZotCluihYC2YSDAXlYt4xx0oV5Diy+TeEkn6YTENF+sSriDutXbQICN1PN3ZcQU6apDe
BLZ+Yuk8aHcubuKydR555NEI2wZu4VVd5S0cmHjWz4LssXazwH+Y8ZG1jufE9fnHyBzUm0om52P0
LJzOfduCI+psGNqbfE6d6dSXTeps20oLDEuhsLML8Bnwh9glixeh3cWcm0XCP8yBqy3IWk07P0yN
ETywFqGqGkma7dahMQe/otZELmMCXOD3jmG6Eg40fvwGgbzi7BB7ay0a8wfo7/SWx95zECkNTX2g
JcYqbDCoKFGrGQ1Omj7h2YABpu70TCQ7sotaI3+kq/CAgdj7oCE0f8b28gbNEQOLvRZQmvCAJyhT
+ULNrc3WZzCi98gRikrXFYcWZOYHKrTA3gksi9Y6hMeDhQ8dyS/fdfAVR2iKrhHOhNmulwxnUQTY
yGYQ97mPzF2R63W1hBmR843RNS5C50hzWl4TEYUnd6yicsPWxwwDqqJ1jLgnSIdQVezdsCv2tiLE
fUeRMf6Uce3K21T6OH+r0odaKKPWIyresVnObUNpDP2CDCG+njeyH2CqYzPKmI80tgclpHQwtMaF
gZpd1MOg134HNvUCirREjWxyWFtN3uAx3C+WlnhjDuLR1ZJudoUM9Ieo/KQhiCHictlVmj/NjMIR
VKPBiFBJ0ZlnOaghTiiwD9V1ToNL7CKzjZhhmFi23/lbOTJrbbvIasyRLEkGVFa+09oK+JNFVvwY
DZE2a6+RjoH1thssXhSjFkgDemYPz7OeuERhUTT7wVXdez1408PUVdgZNCI7jdm+C6JL7IfFsIc6
4kUn3CKhjbWqiODO0lr61VbMkVD2zuZroACqzTIqJ4R+oW2iO7OIvpi51Q7zLmvYNmNOKqpOverU
lYX7GZSUVgerQfmwAQKWF5wmmyjc5U46vwCcl+fRdaqbskLYwX46auKwEvgDG2zxiDNx1FVbUBEh
9jeZq2oLEct+U2UTiBOisPiUmikU1BGpHMpAYmD37MkWZ0aEBdeU78NaBI3AxoFQdTPKQjzGOiKg
INFe/JJAv7ktXRYweia9+XNuGgubrtH770RzoF3hJsgnf6LJvWnasR+Q9oiKTUkpcSu7RWTVcPtP
bh+ph6bgxLya6lmfalAaiyMGLQIuS7BbcewAyYW8osU6ZBc79kka3aOq8z7C1mjvFKbS23kOrXvt
9/madjWaIjcee+5P0XovYR4Bq+mt9iPJUBQwkk6Y3sIYmK+IL86Ye2nYIKuSMdUDklyIQ4xh30DR
WO2O8Xg7YaJh5MYyErmX/Ib4rZtG+9kbjd5Z1eYwi70rGmPaT4Ff3k81xN5NUlX1TViWvIOMf5dn
Pw3wNs/oWBBlVt3JbirnDU1e8EH/qXwXePKda4vvz2oZGmW20cptjnFdpcPiCWpvexY6wqNUpd6c
cARGmuaCuR0HDCgHecyWjwDwgfyOiH9KJpLn46rMh68BfEXYOQfPK8SOfbNYSydUS7XpzOu2rxjw
0log28wcKEo2Rm4MD4GtR8y+BFihxRaUMnYRUI9wGvNuG9DD8YoeLsLJKO2gwHTQAfxV4iI12BJv
Rx42jiBEe2Wqcxa8oA4hG5BlgVFkaDCj8l++J9MsT02g4w94SlOwoc5OQCozCYXOXSjfW9dDiTPK
RfJxX7IFZiw8svmVl1P23BkNtQUGNY8/0dYE4szYQNcGbe+71vE7wCAIO1OABbQNCJIIQLV2YCfu
4ri357X0kuo6anrT3vhRiVmJhnxSkkPrETvhh2hkUNM3dnNQsx7vvdhK7wgaHz8Qn/mXEoG6t/Xa
un/KK2i5a/BM+R1qQa5VlwWMMstUeGqN6gnZUxLwZJkG7R9QBBVKewVTe2909pSvuz7msGNx0vxp
GCgHz7mJvrWtCRhlZ23w8mQzIO9co9OVkzLV3pYRd7TUpXydTatJ9opjjrcZ0szicNg5ubc1TAfQ
UI2ku9m0VS1p8DnJE3RLFsE4nNB4Gyoe2h1Pd3HVO0NXHxlrePYmj4Npz5AU3n2VGPo+422+4KQG
ypb8I76u5gwQbQZnyu4nF1Lvumq6nlRBv413JCg3Dsqx2L2kblU/tasbdNiiYkNAk03Ojl1jIjBC
0bPNGhkPOVC4BdJuZG9wDWdOL7GXLFPrPPkFoMm1/pO9M0mSG8my7VZKag4KVNEPamKAmXnfN3RO
IOYN0TeKHthNyR//VeTG/gEjMsPpEUmX+OOchKQw6YQbDFDV996955JR7ZDZge/dSYO4QQqLoimP
EIanRpptE+CfL6qxTMXeL5yIIB2Dj6+icLjOkEqiuBHrSVRnLPMt43VMtklpz8/8y8vBSMmn2zjx
AmpoxGwy+mmttYS4kl20msE1N7pMNEFJyq6pEFAXfQPOkUieu9qlBg0mwoJfKmXCoNC6mbNbalEA
c1ZAVrGzQHATV55Fg+MveuecmLQ7BtDLKqQaLRoIJW1m2uIo1RwSfcm8SQ9aNzmvOGU7wn5zPbu2
lW5T9U2l8eS2UnOPlKnALrWwOTL0OaQLzaqwvY2RFQgNYPXwXy0f0XJGsUZ0Ep5H195O2hTdr9ao
U9z3UErcOOvRucFpSROLQgV0KdOCZOa179J2mGg4pHWERCR1n5wkdB8zz22+Gk2V3wgUuJlPi5w6
KesTpIV5UYDKjmG1vY5y5DSYNDmWgngpbSg0M0f/jUHsM+fntDRwJBFh6Fsg1QBneDqwZ6xg8ymd
i7FFHOUNNyjjtRsP8MGEHK6l7IrRCHy1Z3N+szQOoRRZo3w0Ypvz6AQ06arv0YJvyXdqI6b70WBt
c1NUb+WSmN9DiEgrdmnxYjA783CZCTFi1KQqQ3e7LNpFhz6PNFjD7AG5gncDqQWok28DseWO1ydl
11KtRloOBxYwihOgtb3tLTqyyDZcJdKjxImZaDJ6NDET6sHCMA57Pr2reUfUu0djgT1boAj5cYI0
Q83yiT3OaxJnF/AEw9jIYi/s1nudrZzwrREF0RNhPhJgRzKkz1ZtwSMoWXsqALBx0m5iG/iSAQNy
JNbxhngqcpBn3HLCH0DaAF/bRWoYIaeG47hKySOvOcY5gOoeA1bc0/CKh1NRVrDaKKSaF6fSwoNh
oe3khSawk2LQ/rasejCot433ZFQcgeg9yZZUW20Ov+vM8R4BTXHS7RIjvAC5h0KFoCYkezNZ0BBR
8dPS5R7Z3UL63wHwB4AUDa/Z2t+h7HctvXwovHx8mrQKIKdJXgNGtBHuN6tjtxwT9lAc4Bl1VzgH
6HLgcDFNwCrSuHDDVfEziMkId0NddvWuo/KaWXLTKA9m9uIzsxt6cttkzGQp3Y2Fbb396Hr/J3Pw
Xeag0AngezcM+JPMYdvW//i/TdJV/3V7KLvqvQv995/9XfEgcaGTNWi6Nqxa3eLb/kPxINboHfjN
q9qBVhDt6X8KHoTzxSWTgp8Cp20JsQb2/JOXLcUXuJQSvjXQVEtfp3Z/I3pHrrqKn0cLDKlQurkE
4Ky9cH0d57xr8ONrQKTpjYWf0qxcjy6zfUg0Rkd7nWzqZpd4pOVuVGJm0mckiQMDFpJFuDy0Ij9O
Me4BOIn6dI8y0Ih8rhXxAnhzcsdoHqdu57Ci6fNgXiJVBqdB7mH3Viv0oYz/MZ13iwfoll9g7jaL
yiWZrGZVznsz15riq5uW9aGLk2QF5RnGuE3MuDpGoprE29nRzOtWmEPk91EbPXPGJ8KgrNuE2O5m
IPZa6kv72HG0n06dRY336KsS7F8aOBna5I4x73qOcwfNiVkuLMut7E2R46zGajhpGG4qOGVH1BO4
87gKW9bcw3/aLGOTUiRNBUvoOeDHJtqrTOryVgI1RgPIaVKkd3QWceZjbHEuSiZT3t6xQq/7Nq2v
JDjstNhpZqUtxNVSOYgCDSdM7GDUIAjuU12fm8Ads/hJZrF5W4z8ixuiLIzUH9m2im0npuZ0KTLr
FuA1LWQhKh0AZ8pclR6MBcY26QwO//mKwQpxiO4zU1W3urvkX2E56uSKz7n3ZMskf15mB9jkpoGM
trVmYu/RU3FTSWAmr2v9AhOQlAmMkyKlEKCh2ZtXZtuGN10XLm/zkNkHz87kAVlgvmAqkTELU9XO
5IVMA1TITnm0HWPbGb4xTIqMwE5MjIiu3rrdXVJb0fGoRJVeRk4uX3OphZzpTKYb26STtReoziZ8
xYPrmQdaVLvdRT5Y5H4INZpEDMbt8BRLtF0MH0ZU+LiukutEUJRu0C2qeDNrnfbQLTMZNCnZxnRH
x5VY1yAO2ahmpR/NpVOeSgBilPEKFwNt/m68SdkUiHwuDPEtTFfkiFl33ISINisFWsXDgQO4rshN
Rq5OxkaYjCS0AaO8RtK69kPdCnQYGY0prae2Q5uN6aDifGllXrpry0TXd4yK8F96WcefGFTz+9Ds
aRpGUUl9HzkiVf7scEpkWrC2hZTNVGMzqV73NvmyqmmiKTO7gGONWwWam1hPsIj1dI8ynJ2CsMx8
Kn1k3HV0DDsKYxroLzIcpmUcky0txeH72PdIfYulEY9W6vCvIMKymB14wtmmFlIHJghDfqiZ24V4
JUniIjdPdleVwzl0U/exPNd0d3JQ1UcLHe58WCrfoZABjFC02GQ8BRwmys0KqSP83Ndo7lejj16K
W0cZ2a3b6nUAzYg0jpYB0xl4HOdBKYBBJENb+KEBnrbPvaqbQxrauFSiwbUfvVVBCZw8LHnW5syS
9MPp5waWXSbPCuRAuiF/CnwRWSaOF3i8BnQtljC9F6ruTsCes4i92wL+QtH1cZ6oe7BEmJOyaLsW
y/qHldTI64wZogm5LeaMDJ/9LXVQcCLEHD4Zl/5Zb/XhUh/kBV5I02yxwsTHguK2W3A0UGlzo9iq
EDMbR77Yel2pUbuOdCQsnHHijxFIag6VjvuQojjZ/vqz/0lVsf5CNoRClGaM/O11l3m3i8QLBRoI
LA6Hs+qPHVytPsf+8m+Owdk82PokaXSMCglq+6Bmo9ChzGgRuwJagH88x0SvMxTVrkhTNC89t1PH
RTt3n3y2Pw2nf2zeYAx+TPp/CCDffzbXSUFz5hUtU+trHx5heNzUuIytklR06X721X5UcfAZOSr8
cbUPd7IjTMBjWwXuGiAl2zB42T4um5f7i3hz1QaHcUMltkk/uerHR/fjRdev993Xh1M36uKJi4pS
x2YGL4Myuz8ZiLL/5CURn93N9Vd5d6miLZlOrJ9PbSlIfLUBQLkhOiewg8P+qQ3ux030yWMjPiri
Pn68D28m1WZe5wSGck9jn+6ITzzPpvTxFn92pVWo8F6o8fFKH15MVxg5FNkfn84KdH88aTcPlAaX
pALdNxvr+Ndvnfjsch+0NoYBJTdfLzf7z8tO3+s++W27+CI5psO3//S7W5+9X326D+8ftqgSoQaX
G/1nbubmpdycfPdvH379qf7qCRG830inDKQuP06s756QVJIaPDcs3c3AQAvGXlGg7JvfQDsHlGq/
vthH9dDPXxgZmD8/jqaVprm2fqRlx+nCBzrm4wH87LH49Y2z9Q+iM2BxwqT72m7O1fY58+/erP3h
4db45N367LOsv8W7GzfljOtqpgQb8zrcK6whD/BAT8JPlsNP3iZbXx/Kd5fx4EGbRMfRST1iBua3
frR5cc6dk880dPLXr62tf1iVJruNQ5gjOH73MCFZCrWtuMCRGIig8q0tdqrNabM5gWC0mR9//Vj8
Sdb78bn4sEyRhpbBvuDaxcbYJUciuCv8ZfMWbmgXb6odcWCf3da/euz/WPjtj4VY1E2JTV2Am5Fl
ytqYvMrDETu8DzPaRxGwjQLXJ4Dys+uuz96/f6lRVP78daJr7m18Ki339dtDGSR+uXk9uTp8cj/X
JfZXV/mwUpFF7GquWj/drTxpH6oLdWI8h1cDnnp0Aof5jlnZpXFl3X1y3V9vp7b+YclKXU1apFX+
tvTnl9V5GBCnvLH8exrCwfdxM/MU6Zvvn62Vn1z3x0v07iXJp7Ef9IzrdruEbW7cVnvjXAafPjV/
dR1heK4jUVzSaPjw+drMxZi27twADbeC7c0IPK5Izt5p4dNxvG6vSn/YM7E8844/ubd/taq9u/ZH
LXSi0jm3xvUzBridH/Idbd/dHACWPZZHv2v6/9N3et93ktJlofn34Sb7KvnH/7Y/tZt++5Hf202m
9YXZuoCMSzjz2lbicfjdYGMZX+QaTsIfmzaZlOv68q9+k/xiECUmdd2yUdEiZ/2j3yS8LyYKccSS
tKQEoum/ZbAhjO3nhWBNV9Yd6jw0pQIFvfvhgRVm7M5ERdngTSqyFTKA+vXx2E3gYBx7DC+msp+8
PeqkHDXGqr3b4p1GSWAP6ToxFfGrHmYNKfdwPKLTyYP8FZAjD2c0s+nAk0QvmGmjf1uKa3jZnXEd
Te6wHKGgG7yTcOLYOdlgbhI93Pd1qgjJgOq3lT2aLj2PISKFDD5JPmiR8UyvaV93fp739f3cuvOJ
CX/jbelM/SXVZILVoyi37mTUR8wTmXEJCxCWnOxub7ldB59Yr2490xyCycLuWnVIA4kuk7Z2glN4
fKa1EtNKcwE1bgdGbKTQTzXWSrRaNSAym7vi54nUtli9Y4lQwHO+2n3nei+hHdLENsd6bLZ2oyXt
bqChCMmKuVB7oxnx2JynUJkISrIXopAdJpjxqmFtm9cFZWfpY9KfHzGsJ7k/J7TAA0+l9qnqa/BA
Bn5ZPxMqvoaFRmvDya2+eCy1Cl9msaqR9MRCQ7PQEsBHAnkLYN/CL701Ncn/C88Veu4PGVNqkycJ
RxJSfNrUkm1tGfiAqJvgxSGZwkZKwwPxT6Es+yrLFH+F7DlZ3g6WMe7hEmubWB+qa0blO5Fbx3ad
2I9z0XPS7cgJG8D8nsdA0skKlU57gNF037Su8vtZJ2xNN/BgM/TQ/Io0kwCwkqA3gQZEmxrshloN
O2bmIZRzewbG73u8xMeF2V2jwXUz9GaAMVEVdiQW14rf6hXZp1Ftxqm+99Lm1SlS2FBQ4AihMwpG
vz6qNNCMdmV3ZzLMFRTwtArLbV2EmSCyKstv4gptHvcpW3EzMZ+2Bo1/ojLvRePORjuCcWS4FV7p
3eZ9Fz1PyBgTvzNUGh6PsH6rzPCrudw1g3VULvZrXBKX7ZbpM6ZNRgz2wrg+IQXGik+bzjnLOROS
Dm2Wx3BB7tpcrxlcxCAM7e9Nm97kpL6cjsL9jto4CBPLRGmcc3Tsdq0CDhbOejD2+h1ZK6etHh4m
wp9zzdrDzEUQpiqYQVFOFrKroGh4q2JT8fS08Rnm5WvNzLJdQiZKuV8MJDW70pm8U9VJ/dwlZ6YI
UJtfTD0cGdt4QPl8mWvjOU+8k1Jejy5gODNPTpg/kjKolV56ZefLVy81DgWgdGKPiiy90SL7cSLU
Ndub+FrvnNI1vueiy8tT8I8RD41h7+RsPBUxUyLmr/VwAoe6eo3SYsiOp07hJy0k4ml85mZ2QeuS
6JqGX6Q5M5akv5pdODV1oTQc4pO90tkRiR1PhUi26NQGb7wBI03mYk+78ZmOmKXvkCGaVlBknFij
bG8oryHZu3Kg1+ipqB2/cBk1bwhy1eOTUWutpTvTYhNVCSPCOb2YoUyaeyZ7pncaqobuTWGJhrla
nbsQVqZCgthZxrrbjWDHauAxMawtrykyhFkRR9URiepJ5zT2BUZfl1woZpFlhj0Bqs22Ksvpji5c
Vh/GKZTEMpKehKuZ8PCeYKSML06RCTTWMJgJRp9XIBF6iNap+VNC8HJjB9uNVSUa2YQIgGtZW6ok
/OHfHgtjV5G4bcPyn0CbOF6HaXyTJkMLv232ErW3QMPWgWnW+hGakhXDludZf4zJibUvg7OtLo1+
XrOcjHEIL5sfcUs6JNN1PIHs63GMalD3Rg8cdW9Avuv2bePBJfd8p3aLna5F0dqkPM/rGVqAVgKT
a5poa6u+fxri/FLoxWMY51f1WJ3lUQN6JBsvY9kBlV6sdRqe0CCwpxcbr8616hcN4rSpgsZWKPN0
8eaa87BftMraWVW47CY7S7/pyrDXNmO0K8oQDmIDvC8c72CIkN2b0wf18BEcZ9DErio6aHstIWZk
1m03gBF+kcRNv3fTYg2gJiS8MZ06YA+wLsmboqncdAQXhZbrE2ntXFikRvpDn5fnPLrhnjgI+OiZ
me4K1PNnIrHKIAq9axEjB5lM5MEJvwQ56cVXgsmNbQuz6iQp3HErVd3vmQ6PZ8s4T3vXKOS+t+ZD
OqoHBYrOZ3p50Qr0bmrW1QmwX/02o0+L4C0Oclnfl1Wun3hxhX0fO8epxQ/6fRglO9ua7I2td2x3
DrtIzCO+E637XaC6J0GTzBF+FWQfhvFtiQjQYpGjsCMWMACnWNwD9yHhOOSjh3ZjbxJJJE1ODtV1
TQ7Ezl2WebskRMrH2kvEngA60SaTGwHuRWzKb21fQlTB2H7a2K7D/MGwLhjsj6dJofebvAaqMiZ2
6jsrhIQWREq0GciaW+JACS4eTPnSJ2X6EDlD1SAfpmm/hXhv3rB9WkcxPIqLH++DILpp3A48109Y
f7IY/aHe7CCD2Iu/uINx1DDe+eomoMLxo2MA4VVeul0PDAT8ri3lE3bM7jT/oVMaozImi1Ll860g
7vHBmLLiazM0uh/WTfEEUobhlztNLghHzbhm51AT2ZqdeuMZyscTwse6477S+wejTMfXoVOzk2EU
QlaFMNHjkRXRdSwWcUXLuOwR0lXhlgD4MiBDS2/9eVneUMvpV+4CqA0ZgLZvplk7J50ndfGv1PVt
hgUq25qxMFCSRWJErsfUYYtGwiDahcWqoIaSYW1fZK2tPRjN9GrPMruK7Sns7zVYlxJ2Y5xHRNTG
iR2ghx2d7dzJVYGaRpVcowlWOVIaJ7chC68/JT2YIfb1Y2WkitT3sMAXxPj9ebb6fMdmB8ipREXp
o+Ep7vFACSdoide8LWKPLNCBwC2i65pIHak+RwDWZHPvO2RCPZFbU7CARblzPMNs2Dph0Vx0lQ5X
CMN3dj0ZjXrWWesYF1Vzl/J7DnO3A2SpXw9JVp1yGtKLYHYmiziwZJQMqxZJEi4Q+ufMGZL8mGiF
MOyRh8YNJw/NQ6VZDZIFs82QEvjMPqPX0dU5MKGs7xAq5hV5a4DZxEmjoVT2o4FlGV9KwsyPiDNM
tBKlf26sqn8H9HEulxerjb8u1IT+YPYn+ZAfoe3gni2RPh0bWacCXWfLNsu6Dki5P7X15cqIOU7p
Lqk2zvjc6iU4CMJKdN4raIsccLZsYBe9hQJiYxpI+5HbcmjbZxwzd9qQsr6bVB68M/gswNnpxirK
Bwi3c6uWo0zVrAc614ZiuzVhbucn9DPcbdZgojLZ5f02Kq9+wHjduZk4BEL8qJAcIm6McIS7+AY6
jvWkyilL8WrXdQfXh1FzSQxK7/XDApkpAaasSbMaaccXqNwzUXtnsUpV+tBkOKuuywVN3G3qpskM
Jt1rUG66iBgNKlWqfbQ6jIaK3gsdsq7KFUjYmfN9ZtFv7AzaWq9YpGufCNhtqXAVFWi/H3u0cdVG
OarrrjTXWIsEdLrZkSerAiHeUqhHBCh9vVNFq71m4cTNmMticSgmYr3aqZjQt0CV3vg698ODhQIQ
ONRoXioPWPCSmp71DHPElKeEI/SPJvLyfTtU3cG1lK12UOgM8LcA4S9j9ponEKQQ4WTZOASYhRdE
4Sw4yhcQwSe12Wfx1nSzEKcTHdZwtYO5/XkikPWjRZwLeiCu28h9OhtttaGuSK0HhKklIXQeeYVn
5OJMy76LEbUCw9IVWBzHYq2qyqEPNE/WzEUbQhVrhOHNvrVjJsdmWlbaruikca+R47Q3mMFDJlNS
uyDyuIdtrJC3ThLLx7kouQVH2UT2u1N1dvMcjW2FqKWO2yA1rHaEjZsZagvyqm04nC3VZelpzp61
0GhJ/8j0GdKsSBiGAnLJmK8KvfJRI5vstpJYj228GKMXgCirhwtcGlhe+5YgZUwFKIxXMVFB0sTi
59S67PgcysU+x+O3+FXt1kdYcxIX70mjIzfVMpi4bYi+GSMrLDFm/qEysJZWnckDKOICJnl/kzpy
hURR82E7JTQjPqO96B7zhpfJ92pIIus8arWK5zaEUYv4DH09ZkBbOTs4zOWNyej/pnUkFLg2mg5L
ClabZ+06TSJRbZOQknM0q5WPCmlhjzfpGCS9IU9F2HsdhjqtOxV89JRCWKiLRBuaJ2uM4XvqcZ1f
grrhIWeth0LkRDe10zIy9cojLGFLoInpyVXltxjMFNaBQXui3Dbe+nhSyWXF+wRsO8vmYHQ05Hwr
fDJeotN2RJLcVIIXJY2uFlU9JZa6y2fD2Je1c+LqHe3LTHHgjElHTqXu8xVGaJ+nccdEeuewPm1w
XxARwwKDXaq/KWkRBotsYeGATPR71dobYjJJ1iui65qMsE1cU0Rpjddz3kPqfT17xalbhCdSkTrk
u93E4TGyyVtCY0hgqPmGDMJzL3lAh3nfph7JeqahU+uj6DDAiXop2WkyFMKvo6Xqr9kXhI87x5XH
YdY72rGZTsQWOnqnrLsYhtwdkSmLwqFFviKFkmqr4/THSjijEJGBSZaAu2NbACCYwUd8nR2rzYBU
yvw61ZkX76AKI41MS2dFq6uGU/Oo2/LJhWJMoT5H0/PIH2NuQjIY3UDFg8gE7NfdOyvSfqfsFlXf
4ArsJt7AqdF1CyDa7CbxFeZUpPNlgiHj1BwdO35MutVwpyW4oTGqpVmcPfBlufJucJykCOyJceom
iYv4lsCLMQvathCPKobj6FYWDrkx3ycpcOUuNhnUwfBGgybS+6KDbxsQTcSCyFPAut265oliolci
OMdwArW5r23zgJMSJVCyuMThCRaliEJs8uti6PKAv2y+IKnRMJLYXTndIhfspnONGvx4HO3mOEsT
CEdLB/wL3b9j/Na6/E8z8V0zUaIQo2P775uJq3Tt8F/+oTs0SUk//63Ezjwfv/7Pf//+o/9sKoLY
sWwaipzB0KKJFSzwR1PRNZjGMxrHJo5Z8F1TUdKLtCzHdi3wKPoPMs8fIjbvC3A//lF+R6QS/IW/
I2JbZzHvZgs0EtcrC4hy6C4sDvY/TzBMB4Vp2xPyVZpE46XYbe/sscMibFTDy7s7dPXbP/oLas9v
l/KkY0iuh+Xow7iwg9ffYRIqSAHQOXmJwfJ5HV7/fy5CexQ1hWRksX7ed7MDnfLCZW8s8OeGAPhK
XQ9KyvpPcBHWDxDMz/cNjgmqRG4eDVnd+nAdDfgfpZw+ByTjEcflzFMboHubL6olqslJoi1R+HVJ
0Llv1AZhSws9hw7J99Q1p3rnrT2OJhyXVxzaSJ39VsMPZJCDmUBRhOftoALBTFLEV3JkS6YitbAV
gx5NgBKH5J6lSCzJT9Vhqx2RCaE5gdmGRNrCV4zmoLZy8SYjzI6AT4fXPDJItSVagN1E2WHKdjgV
KJq0qOiiQBK8mB1B9sCoR5CO9r2BAnMOp9Jm7I5+cHW2pf2bCQCTRFW0eanfM7y4nbBtYC8fLXmP
jDy8EMSocT4MnVVmTaBT4i9OIUa2xj7FgCnhpW44MUePZk9sxYbcZ0L1ZCb0dmP3pUwCAakGSOWM
nthHK9p9V5RK2O/cgmPKoobygYxPYiPoEsuXDiHqiaGR/riZBpke+PeRIQ+ir1I/IRgEpYnmJE1g
WVQAp1U0lBe6k4JcdWrHOtAYcbRNKgVF7zy4PRu4k6JhpG0CfTuV5XJeIpZyfJsw2TN3zggUBRpB
sIvpLBydE7fp3SNilafsDAcuim2O7kinNszmaSIoHbMIjlnrW1xMOAblNDXXZScB9yn4vwSHA783
CGxY5nNdFc1DiACPyopi4m4qxuq5jCvc6RJr2sJRclrD+LIcFl3fIoQ/FXYJj6AzyPk9zcRkcgvI
XnkDihveh1k13hn6ZHacuIakW/jA9UywKz5akrf6qLnBA119k4jrrqxiaSfamnb+EGeu+ibdttR9
OTX5ZRlL/KVRLeyHDBTI+ZI63WnJAU9sO6Ps520YOf1lCG94Pqrjzv1qJJ793DREYnO87PCMWpVZ
nVmpKc5FZfNN9HXW3hFOk90OreccV2VBzHhcW5DEo5xdNHZmvESCQJIjLYOcx+8RN9+sFhAOqsqZ
k5jXgavF0b54h2FELM/jCs93n4ch5pnZweQCE3ZJDlUE7Nonbs3iCFrk8O3sJTUGyrq5oiBuaAzg
u1iiY2acPZVN09HgF+DhSZac+umaeKNh9gVxbsh3Fzkof7E68zefxKGVU309VI79mtVdCDmEOD2i
wW3t6xQn3zCo57xkQAIesfxzSu6JSpz8sKQNtpGJpNqdCfy9zlW74AlfmIps3HBZ21ok2pGTkooO
D5oWiVN7mvRLAhZMgDty6ZTfMiHArF3kzVPram0IAiOdX2xO+yZ+tdX1jnWIGKUq06LjNlYhrUlT
b+neplodbkdnRMaW0f2qNk2habgsJkcBrejc7DB2/YThQglIBiNlN66GYdaOGcsIbJqiLK67Gijm
NsQVjGagK2bhj2NJm5kkCEjk9Jny+1hzZ3tX9G0kaGqkqEF1KiK0nl5fEiqK2azcdJWhxoDOQspw
vk27fp/ZY3arhtAIcpYgl/GKIP6zlYpje+/OHdMkhzAqTEI1HqZaW2yietIZTCdaYzLmPVdMgZsl
Bhl37lSL7QLRRe6rtAxZnswZHasVz9WTHq+vf4ZbvAl4Fd17HLGE0CXN1GtYtZMW3GyWatjMZKPB
UDYy5Gqw6J1Xi3ic4owOUESPJBy+1n3lXDpFa9hbdJEVxCWvjPfzgls+UAhSTR+pXer4UzQmKfkY
lfxqFG5XQrVfSF4E8uMBb8N5QkOjKcjIyYE6XQu3c29iLHxP2IQtkieqKpK+ZvcxwuFePtD4dvbC
tHCWjEtjHKxEw79s0ts9bgrEo1thrTxMGTJ2EG4lT1xtyAiFqLP4tc2S6EkOE193ryjT8NwqhoLS
KDQKp2z13LUcNakJU08+5rmMLxlsrbLZWMiL2sUT6RsCJkPgJTpMAK/VnO90dNGxQiIp0XbkjaMF
xL8Qh9CR2nVl2jqFu6iH+ma9I/SrbSs8cwYpvjL7bqZtqOi+bZiy4Gqi0q4v+J9eG1jRKO+mTE4P
Y8I8c0ut2eGDdgbv69gL99vCU3yW13VtIEZu2zIg3AcJbZLOipYPDcvnripIdlV4t/m2o5y1WWt4
daAW5PlLaPLCglA15UkvC2xpDOJwNNlDjyHGbZq68rvFqiCh1+LCddmit7mSEWp6W38q2gYyHk5J
1MoOYdoniL+Jgu45tXOYN3TzpR20Xm2LcJoPCZfKfQcx66OaBQXT4EV0J8VQ2Cv1NrwzNDnf4wTU
jhrk2A2zCaR2m1JjphFkNjBOir61e5ub5XPp1TkVTkgc8xyWvKlm6jCQyrRBXoxxb4hgTVW4XuK8
vCvCEekxwVHLUzko51K0nTFT4JNLDkUmOcbIkN1AoMh6SkhHIVoUGu0Ct83FBul3YaLS1+BBREZf
0o/O7PAciONQ4Zp37VstSrI77QfDdHC64XGckuhAlrfEr9rry9uqqSPbuBCWWkkBSKnHrkicjT13
LM+pSfRd46Usg7ZZEOJCZt+lqmZ0+nT/jA1oMBIIijLnBwx9HPleQ2J9xrqUX0kjsED35nH7NA1q
fDBlJUI/yV3rpLVG63yB9RZuGofjlo8eXSNFQ+/BmqZuI+5Dsode63HqhqOC1mW0xX28XJd6q1+V
pF8xOlWFC9m51F7wXkW5n8sM7RwW9prblOb5WZUTTOeHXb8673KL/ZUcuRCzwNQTaGVWZnfOTC1/
9DI+57Tmq/eR2TwuRjZsF+zTcPzM6AxDV3ZpTbkBv4Tt6ZY8YKS/E3fHDCIcUKeI7a0Zx9pgn43s
Kisiu4oJ+8u8+zxODGpTPK27oinkbYEHXAZqcFw6gkkzPqQpTqcmtYA3wMLJ4lNHt3qwQR5sIArc
hMciS+DKw3/wmIkbiXaGE4ypUDZAR/HnwaiuWhyKNQ0nPRq2mmkrkPkGSUKho4evc4VlBMp5nhyI
KJpOvZGBCmihkFHxMmioi23WIXtjER6OhxY/53e5SFAhEBTUMzgmm+CJrKnu2bbLb73I0nCX0Xhh
LEgiC/Nsuj1D2qhLbbLTWwv8DbGITq4fLwXWd7qIMZqAqmkeVORYDxxF3NuC1CRrs2ACptnndfbL
5OmEyBKLEF3SN23DgLxz/YQN1uWpYBnnCSpmm7MVtJbHchxdzY9VOX7XZzldeQScdHTzuuYMT3vP
cTdVADPGkPzu3a8rlT9VXlIXBGKaFrJs3WC6/XOlMmFGJAowrQKiERSRe7g1OLWO+3gW9uOvL2V8
UJAhWtEhsgKCNSgaTdv4oCDDl9jA3ipUkFakD0hrJZTXYBC+KVfLJNKQOearI90aHrdpksbo1db8
nYg8LLz4A+oH4TDIp+sMDvnUaKC4bKJsbYhjmBCn0zRWd7XsXT3ge5VvfTMs9koMqY+7RDgXUzuk
34Wjt9foOeZvFsaE1Dcnq0ItWmXeYeqN6ZtIRpDsaT251wTRxHc23IPncsyL29EA105wMvXRb6LP
/7Qy3vcjdPlrP975oTmU8T/+z09OPPnbT/2ziyG+0MFwdd2wTP5D4fuvLobpfnFwd5m6oXMSpJ9B
2+Rf0qgvEOmk4yGbouCXMCPfSaP0L/BRIGfaHpfCb/+3uhgf1LsG8irThIy8/jugjD8q+WTa8ZtX
Hcda/OeL77LUfVXLXJhA2UOY/tmwoFRx464EVpHDF/r1+yU+6EDX69OtAQPK22VYzg/h/ruugyG1
zBw7vdrMdnuFfCu7E8z1g8FscmysbWzdZkA0RoazY4uBPgxDZ6O1rbonAKb8DGL7FzeD0ZVwOYZ4
gnv7oc8ic0avOPY4tSumLfnQd8+jPWtgiyacT3OYnbfug1BR/AkVkG/zfSvpt5sAmJSOiFgbVB8W
NB1jrsVmSa4pSYWcolBJLXtvEEn7ye3+sHL+uBA1H0+VYUgyvtbV7t3dLsoyDXuS1jdR24f3w5wa
DESFF55SnvfO/tff7V9dbDWSrvIjTlAfkZydKWWsdcC9Fu70SQ316GIsOekONmX2ry/1YZVePxfS
ZS4DMc1hsV5v8LvPJULTwk3I53KIbnpNu//H3nktuY5kWfaLUObQwNjYPJAgGVpdHS+wK6GFQzrw
N/Mt82OzEDXdHYFgk3bzeaysrKoyK68TysU5e6+tT5+8zh0OWZnnF2lKLOnp8Y5cmoMmEYAtRURw
q4tG9dV4uaVR8p4oRjuV6wUaDnEyCiKOoPwzf//IPMugWLlcGmzl1buROIv7v2PZgPjY0PRSfR9u
7Lk0L2m+sIc/fWFL0fJVcW65kXhyuTAqrpRdXyxgry6MSHWyavslBQTixpazW4vpkPQpUjRAIvwC
u0C+maQwe6YseGxcWwiG5Ci0oJvf3lAgV3rOKsy4YwnnSfWJRaKhAIBRJvGncSmHeEOsnSGIH3mM
OKCxFoJ3d/kvq89hcAfse4gXKS7SbOJw4G/qTGIkdGkDnb6xR95QlKQWRFWw1MDBV28ozcHeHcYC
MVU70wXs4ddMzuBd9E0ILI5K6M3p8Y5dmgdkGRO4ID18PZ4c3UgqDzZm1VrOpaGhXADJVsGuQXp5
eqjlp6/fGXrBkL9dMszNZR17/TGw0TW6iKMVgOEkv4PqOAepZcf7fzCKjZgNtr/jEIf+dhSBNhUP
M7MJaTxQFshCu4YFOJ4Bqx+9bbgRqOmzwafi/naUFjVs40x0o2RuK3eLZy6fLqwUR29Ao1Wcowgf
eytwwlsUXHXW2TWoXIjZadD+LC9g92Ho5seikrD5ydPbuIgLzjyoY6OxhfeIORCWYZmrB1WXbeqY
JCVjfpDRVZk05h5OKkE3StXX8zj3ZxaAIy8GMzJfM+pwxlzz+TPX4NSoCbQUA2gUDsjCgKDHyfMv
jYTLrMUQxNp70Ausd60LVVs6YC2+YzVwel2oOn3gZuRXArgJmw+nX8Qjd5GbCJTeWUAJ+pJM8fp1
DxXwzS7yAEDSQCXdRfjyJ8cRG9GDZpCalg9W/PezIys27zxGX3aK1jJ7vpqVZ3iuKlZQR9MhCbeU
KAPLCJNN29vazgoRtSilj2dWgiNfAosq5tplP8vWdXXwiTsKn4UG59Jt8ysyIEl3LjidZxTNzkyN
R3Zdb0ZaafOdWvQewjnUsEhbERUi0vvMfN3lO1S5gNG6zimexnkq9V06Dva5l+fI0uO7TF7esldh
jVndXOg/HnURyJGdmrvDDNHrYXZCAAB2K3cLF+HKpe775fRLdHRQZ5lm+DyAYKwGbQp/1BPPBBYw
clMTP88+cbT+FDtlsxeONPdjG1tnxlzu42qeXhYCZtDlwPHetOPNVZuaTUmolERiG5dXFDfyL1MY
pz+rwiye7YLyrq2J5tIYYQuevuL3T5m3aIGls8Pm6LKeDIRVucrMqWL3rtIfewNPQh430XctlP3t
7GkLgk22t1rdnlkJ389Cy+vLl2OzFuIMWS0cdE59eNpluQmN0rxf9AmEbqfG4+nLez8rmC57CUzi
Lmuhu15vB7fsk8Qgv5wNdvwcgYyKA2gUVbm3QlU9d2Ccz5jb3t9QhqFTuzTADdte92tjJKukPLOj
KDpkE7BSSvvB72cS+5rMSva2CZbELSOxlLHDVJ6ZHo6N/rKrXzrpzPKrF3jQEMngLiWvva4hZEA5
9vsNedzQqfwxT+inlOE8BgQr0iAdpab/Pn2/309PJmuKWFZNFjIOj2+nREcmCdtmJg1DZeYl//6e
1RZQ7tjz9n89EqQaw+QaGZCD/NuROEsY/kxW5aZEC10G5exBhyBqgDxhZ1g4xqeHe/+VmrxHHvM8
+zb0iavZsAVwmqoOb4Bj5PIXC0qQjWkW6MSx7bqurA4RxaVv9Qg3EjGd9fn06O8/FkZ3bBMeFI4u
fY3E73qatj2tAdLjm/Rar+Gh2Wlp/PUnuYxCYYONsCDxaHWNfCFekvmLUox+2VU6WXeAyrTLf3Ap
HlFHFmMZ/nqdbi3LwY3BIM441w+iL8OJHroghv70OEe+fIjaBl5IUqTYbK92VT77yGIEMAhnBAuG
D5UY7DacocZ31RWgPu2vt6gkfOBRX4IRfE5Lqze/RdFUyeURaRri+nzw8js7IjIRU4X1cPrSjr2L
i9zE8AyLjf16e1qkCcDYBBOJ647tpUDjsjRlioDk2/yybhtxJc3OfrSbtP4Wu/E5A/uROYZtHbcU
OIVDzWs1x9h5NiCIXCJ+VURXUVq+fLC83PWQt7vNR8NYgtttK5EfrSSamjMXv/zpb5dLdlz6Umlb
Aqac9QwHJAnnGOWYjY6I8RsPI3E2pcHHuO3xH4GFC7PsCbSc/Q8mHAb2DZ+HzLTzgl94tdvrsAZI
NBeUxHQ06Bq/8HLw5virTjz2mb0sTszVVVKctHRqjxyBqcHZ5vpTbMj/naze3njgPBFqoHEn/g9W
LyqTyZAG2bYmDejc0Md8n3hd1O29jGYzsncfj6I9Zfo3t/MoSOOIqOZ9YkjvdznVUwlod1Q4GbCh
XebRcpoZipjQy0GQVuXQWWN3jpJraeonebh1xYgDaVaoB2jDoknVGkSdtIfhTG3Amdt/2jlNkTPo
deFeeG0vb53RcIkXG3Sbdh7OrF/4qyr6qXWnvF0K/lHb0qDkj0UHqb5LJ8l/CrNEBkH0jlikwgq6
YtG2i3SiJxIJxo+l4SSOvPEG8UniXlN6j+SmMaxMX4xh86FxhhzxlWZBsEV+Y0Q7rDL1k54iC90M
UxN9mJDl4+nkMn90nWX6TD85wQlz7xpxMPmOvNJQmvZgzvX82YpSQi8ythWIKIh7vhL5hJHF8rvy
Znbgq0M7ot+bOjXMGY0lAPatMxu3MUB+UNwN8RlUCzt9H/c4lwIlNXD/4FVlHrRW312JzpZJ4HJE
0LbaFI2PHYewbqsGwJIb5eXQoIn9RJFJy6v6Aad90dfoIK33LLAh7Ryj7rxrKF+WQFFTqsfcHcBz
m72fQW3Bv1EHY1LR+B0RbT/1k+9ywPP77jHOQw01zGR010nNIYO9vck8Igu9v5O5adRBC0REbUeU
rx8ByRP1wiRSE3+ptV+byu2+WDjwcGj2SYpCgeiJaGPGof4zHcgFCIYBSf3OsxU9UvwnHQR/JRu1
T50KvxmA5exhcHSMTUkTo0SA+0sYAXJWNkfQy7IWwQxUrEDppZqCKJ5oYM826mAUb8v7YcnGjrYo
R7RvcZVBJoOMBWaZvIxZ2zRd5JibssBuuZVJPfc79qx0TKtkSL6gR0nTYIgKcu89N+97HKI17l8r
l95jIa243Xa9Jp/DmqI7iON2vgPkLbhVJLb0ZMK4Nl1XP/Q/Fn4LOoxGp4XDa0acjmlZk9ckEtCR
jmd/FDhoR0lkZpMglaO93n5s/XIApueo/icOPekFJh3Q57lw44+8DdwGAXwud1Ohvtp+igMq8qBS
b32pLOMyK8wQD0eMzCDAedW038eQPvIfIEtmvUXONyJcbipR7ELXHOsgzLs6Pwxlq4uvhRVO31s6
k/CHozqu78BBatlTbcAfhdk/t3I7Wi3HnThHEowIPqyaA6IanXI6Hl4NGL8T5leyUJO6GOw6Ma8H
I4liXBhTY21xHrbT10iMyUNcuhiOcUbQNx30gkZ83wjvywiyUN9ZQ6Hhp3FEjvOaapvYiLlx7013
sp37Li31j7KOMcTYcV7FF0DmjSZoemU0tx4er/xrBG4v2xnEhFYPXSmgIvdjKH+hPCzMQKRzzulF
83rzt+QtmrZtbofTc4fTIaRiGU8lBnKsxwSFa4Z/nVh6+33ir4/3IIDL4j6sc1TkpVmaXc20HsKl
3pQ2tNIPvYM3fTsht88vU2ZAl5xhgEUHiUjoVnWzgiRYsOO8HUkW6Q6Jsizoub0UX7RpGMKNT90Y
JwAvuLyKsGV0B7TlWAXykpZ7oGVSu+/sbvB3MNCGBNF6oqD1jAlNy56QnQ5iLrG2QTNPXfgZTJwb
blqn0h/kAtSOHXR9h0U02QFx1uKboajMeI/CATd1Hhcy+SZRxMR3/uiQLN4iR693xMy45gVLJCLw
sfP18b4PVe5/l71tmjtPJA5ssMIqq22r0l676dLJgR/L5hNJXVv3e5H1ZbunY6Xcx7Iwk/ba6bIc
/77Ds9/3vjH+sfA3NxdlMUBjzqYQsVObh256GQk9/SkIRkkwUwscasSl1d4290uU9rR/yBQgqat2
MQaGtgw6NH7aRVIo/8kwUZRujAEJ76JD08GWD0LFgV0PEGitsJMC76gx5Neo2wscB/Q+/Et7zotv
LhRI5oZU9uxOuqrJD2oyhi7osCB8gaLeJ0HrcUnbsLXFD7dbkCtJP9WXTUhqzGiHuob13k9/T7SU
vzjRGN06IVIiHx3s3iAx+17PvSy7dIpejtuyNXlGxN8a876tErCERZ8O3Z1bjG1zWSIuIjqrLZVN
AWOaxF4ZYz1snb7odQwjJYi02iCrYK+LnqzCeWJ23jZDalWX0sjmaYuK0U+2BkE90y434UTeFWIo
sJ30LKCbNk48d+dY3Xw1tkOWXbiqGzX8dZChyPfVkIAkM5E3mw5cMQu0lpnhrirIv0Psp5L8S+5W
pnfoPYfw81Z5MT+E3Ay2OTIfkfFgJIq2FYsRUqQ6Rl+If6EGmQ1L9AMZRp27s8iI4W20ANAzWwrg
263NYNvOB1GHLzKB6YIGOb9upzK0A3AACx/Xxo+EKq1t7/qSHca2FhKjXeZIDgk64svfYarpt45b
I6EpOn4ddiC8YzrfRXODUyC/b0kfwXJRJXUW1JFkGRuUyOsd6zDRGNMUIuXBv1t/qVJhPBbexDYD
Sm/7NJK4U29m34YHaBK4Q80HiTHZNFZv/qH34YKowd2cwFSsydAMPTOPPxDRWh7SzlGEFsCyFBtL
l+rRGto82w9aLbINIcZojLWBYz8f+6BuAB0Aae/UGP2JLTf+nirBkkPgPHZRMkNpa+SR15Q7pi47
3VtM7fizaG/2B9bg9HFGZwiQuHOce9eunTSohwXcWNi1/5zxedIkwVH92YvbBl5ENLRV4HRyfKhT
ipIEcHXqJuK9quChIvpH9RTaD6Mx2zdJbWSI0Eb3B3YtOwpMEpi+8fbi+U1sr7xSmOJYK+1eZuTB
G/nyBmnwzz2M7eZBc2R1N5IreueoCO0Wx/T8uUHSyP3qmvYn4gohd71nuDskpxD7lTuTpJsLfsxG
ZfnwZ0A396ms+xKjfmNdJYYZtmiscuTusE8HaxvVWvQzhnNPVGzNR4PZM2wXWb8Ybu0ZYwuAb0q8
5HDOFFiibiQvjE3EdEMCaXJJokw7BKDmkV0BAk0L9jsl71adO/JjO3vmcFFj1s23PgophDk1h+w7
NbsxOy98me0WiYZrYtHMmuHSLqJSsg2LJZuxskYYDiG8mTcGXmNVCnieablQLYcw27YtN33R7vEu
mcNQHIyqRnlC/HvPpowWfr2ls8tpRUPUmu5ADLD1RDmLH43abv40NzM2eU0MxrwboP6aF7SLmq8t
iA0/KEM8OwGYfAz4Ht5pIN6iEX6QD2wYWDMGEOpNPIQH4NhJt5u9BkNRFPf8sZWPHQmyO+npBhlt
89bSZ+tPNGIhJV+eKPU7Aw0fDK0sEVDnpxjtY6lbZL1HQ4wFVJuIAAy0ueRPH0oTzxITBIk8Lkvf
J/z//ryTDZsOFK9xZV7oU5NaYB86djmVTPBEOuGgfCi6Erg7uqfwc4zQTm7ZghWfqmnI2Xq65qxd
F2XskNzhTfIpbIHTg+eA+LYFSI5DjLUimvdda5TQ56EZo7krLULZs5iUjtppXLH1UCpqG6nP3YJY
9aR35fmJ95v9HV/cgDad+rXw648aRZxu0+jCfRhN/HEbQSr9BzSFSHdo/LZ/kMyB3dYSF3NT2rWg
5Zt28sjByuL5Tzql/lWpdJMw3UqZT1k7zLdzn4+fp9pGm66jZ73wkHphhupA0Wydwk+xM4UGejfo
ucbloEf+NXI4foSDHeuPJ9qarOkyi9XWllIDbdFotHxZNTkgYJGK0H761B7Z95OGtonYgv6yC2MY
mPKyBAueG07xtrNU2mxZzvCMlW6OY1aDxAMq0mv5K+j+xo9Evi2u/2GE3ZKVEicyZVResZBfvouy
KXaCqlOQHxBOJRfV7JAHkY1iGhFJa2To8PLD40ddCnmGSY8/W8MTvzHIrVvMvz0250b1WEhH4i02
bmTzQo9Gis051RYrW9n36gf6MAaOfHCl+yZNeC0zjRWHjaQ1fhznoqoeTC+yi4vKjwWucaL8PqRO
j6O2LGECBa5SvNtmFDsup4N2/I36M34cc58fSCWQk8pAlRWujPHiry7a8B6VqfVJKIJzNtXEJnfD
zpXAKiw1+sDSrbgeM5p440spcwoJcvydiuU+kggWd7s2EpjvxtjJrW1qNRx02FfFj9ihlzSppubn
lMkw/haRxZ+kebk+XRI9IqLLMvUZwZw7oDisdv5NU4yFewMMhMthn+vfpEwDHSv1CCAnyW3H3bG1
Xr5DCPLD3ixmbz+FxKcS/6Trf5ymaH/8VWHJQjVBjZMqB9ty2kvmqofGb7V9aWqcuvi7z1rPqb3P
ZH9ws1E9aBrUTLApPF676wNQHfrh9PCrwtLL8A5VLTqu1OvRUb0t6eJvarradPHsaBZHtDws0/5C
RCHC6DSs72uUUpwHrei6ITigOdPueilNvyos/Xv0pZJsuZR3HWNV1nIschIwEcB0riyNyXiKAs5i
Btty77OsUYLKHklz01XRLueBBGXqTQfikNodQZHAdCe7+aKZvMKnb8qLtuPU71ru2qu6UymkY1PM
Jz0kRPi/a/QQuBTyfLUDM/4nAXZA+GGkJQKhMAV+vYMxlGF9xhExcBzE4/P19C9a1fj/faNeEL+6
swjkVj9I4hVl35ZSeS84o2+8iSjfkMWILmRbOdWZwvuqEvYyGhVVXgjKuPB+V3XcerTKMdOzkugM
2/thJYDaCUgoRgTyylY/MAcZZyrHx15DF6kNtUWHj8FeVXLLMGyrrPXY38rSeHBCDOmk+ni7qAOm
MA3CP9Rl3G8r0zmje3k/MPVMExAabyDjr0V3k6PZOdYmTrOlGJdq7nQ7IWm6RgnM9KhkF0hPyifi
VqP96Ue6qihzk9+OvHqkXjVklkBUC3doquKgMtLBv2MeUve+LBaPXDiz1kvdTupPhdUYw+UQt7i2
T/+KVZfj378CgSUJx67rgqV7+6a3k12x3+cLxHkhODGnxv0CMrg8Pcr7F4pr9U1UHYaDJm0NEmXo
xPQl35M56t2VrbOJwDl95clx/IDV81zE+PuvheYjkwqIapjY6CDeXpRnUTUqNN7fpuP42qmw3fYm
MwUAqIu/vzD20jpiNpRiKDzejlT7WdOohFZuiB39Mk8jsn05sFJYcDXOzySpuXf/YESSIgQE7gUU
uFovdEIhJCdcguhibfwZTppGYFCKTd4GH/XQhJN3RnFx7A1BSUJTZxHvEkT49hJHBDKgDyLmwqZn
WffnugWQ5LZDeeaDODoQartFXW7x1FbdxaR3Rol/g3gHQB9s3jo2zErJM6McexXp1uqICBGF6WK1
4I2u182oztE49LG9ZCn48wVsv2YHjAzfAuCmM82TYy8jVSeC7lE4MMetvjCnooA6ecsrog/+41jO
kkTIKHK1XZ8XcL5Pvx6rVs3L97z4xLmLlmsxqb19WpXf5z1CKl59PSq+J7BdKJFlHIvm+gZbJvsj
9mjD59ODHplEWS50gPDMoCYN4reDzqE3m3ZVlRsvIZWZRxweWioAG7NI9zIn7LFm8j1Y5kTUwumR
jzxN0B70apByMLlYq0mUymgVe5IvvQ1775uhZ6R0yF4fLpqZyllkxuXu9IBHXtJlm4ZSjbYjj3T5
Qa92Bu3od7aFP2pTmBoKkdG0971miv3pUY48RRfjOa8pmnfk16uX1J/CaCFQLEINnLlslzPC1syW
+vJe76bwZ6bDrdvEep/6Z67v6MgsBJbOgkAnd7UjC710osSLRKTKBvG1JVsEc2AWJvcTwqAfTO2g
m0DPDeGZifTIV8Jwgi0HrT6uePUgGzoUbtczbpHV6gr/8LBzlKY9+gB1zkxoRy4RkZWJnIvJjKyE
1eogc2HMo02MTEWLLNAazTwou7HI0kpN47GukuZrpvvntDdHLvClM46aEh24IVYXaNdl7/sD3wjx
75DpGzh5SwTwAVrUfOajOPKO+iYzABojRIAEpL59R9OmK5p+5gIxHFkBcXIqGKV9TsX0fpRFbyLo
msLMQxayelPEQGEukajiiHjp77MxIzA6Tocz+7Mjo7A70fkXkycCgtXs2QOypJzsE2bskvlV6+SU
g0U9x+A+MgqHDzrrrOC4VuzVw6EyOChOGaTHTHRS7snsE1VQNRowytMf9rGB2GbSy0fnypuw+rDN
wbIiquNLhJGAzbJwc6pYPZ8e5P2kCNiD1QYyCHVg/vPt88dNQ6YO7S6Kg3Z2xdxJgCadBK4Otq+x
y0hHmb6dHvLIdSH0ojCH/IpJ44Xm/mpaJNoQDVLOZtY0OSs3sVfv60mp4PQoRy7M9ZgWEQm7lmOt
RxnR5Ecc/9GX+KQJVnns3iCla/eeS4kTd+I5aeLx8TgXOC9GgPW6Nhiid10aVhs71+iFankTuWif
gBrtUpFWj71qzJ+nL/HojVxE3SwyKB7enccLkRCzxY2cYjJ3MeBEQV5185lZ/sgopGoKiCNo1MG2
rL4qSq+UrRXrS5+L8MFTHS2ZNJvOeHmW9+ztKRpBhs1Kgo/IZ/+/miGW7NoIlw0Af4T++zhX7dZM
h/ED/iYgvSNcjCyLlAxgThWH07fxyJNjt4WUnPA2DnVrWdWQiERK5FqbyrGir4vc4+vc+1a7zyvK
eUuQLDzc00O+X1YQ5/DAOA5gGMHj9vari0cDvJyjik1olvPB7g39Oddgqd5oBmd2wngHU6ciu1DB
Tg987GE6FtQdziB8f2tzES4g9q/QamiBdPDebIss8Loe/3oby+VhwsObBcOchf7t5VW1cnufaNuN
n3vlgX4lmgikgC6fQp4X9pkX9NirsyzNSLu4owjM347Ws6iVUCA4li7h86ljLV2dRLPgULrpLUbU
6damUXaggTJ9/PvbSSb9YqDyeH3WUB43GSS9b7ug1WDT8SpcIGqT7mxPj3LsBXVJzOMK+QhZR99e
IM24GsMfj6pwFooPfv1nUyFTnTJLXijNOZfl8X77wbzMSdqloLMYm1Zrwjy3cMl7lDl2EdtPxmSh
avKcdCnpxIBuzrySLxaU9aePURheFcd+8FTG28tL1JSFaWySYjSHoHAaxDv9pq18lV/Y+pSXuz5z
SSUczMaj8lLVPxu87kB0CoRuZ37LkTu9yMc4EnGjWd6XO/NqaZoNsocJ82ZGRcu+pY1YD9M+NSoV
uFFRBKcf61pExmrLm8PpFUfhUhFYi8iKMWuojlEET/UwgkVfFICSLuBFeoQ14g8iawMeJOFAEGvK
a0Fx6YsuOcthnjfA11IxsMufej3r6iJXmh0jFmHGunaNAZFLyPHqzIe2dp2+/GALyB17fYHUbm0m
UoUfR46AROnzRRe7ZOjE7QhZ4IBUvLwIvWiRY8n2EINIxGxBOj0Nt8nVP5r83P7MV3H812BD8x3T
Yd1Yvzep0+WDoAG6CecZ9ReKlOTFLWPZ28L0u3veXu1SjAOdIhJrA0Kl5o02TB5CxFT8nTT333fm
1W9ZbaNjpNopGuAFNw/BGvtkToabce5Aeez15H3BhEq1iklncQW/ej2riRwE12KUqJPx1mr89rfZ
yOx2aEV0NbSc/k6/oUdWC7Zp8MYMFmXU8svffzWe5cyiwqyDkNUG8tloM0LWqRjP3Lsj0w2jLI5X
Tlo8ytVHp9BY5qrnCIKMRH4L08gOJACU7zicz+0yjl4Qx7kl9U8YUBDeXtCQ1nBrdPYyTe1mQdjQ
MGoA/57ZyxwdBbIAsxlVlfcC3MgNawN/GuqmKPH2pVJWH3CIgxx9+vkcu3MeSyzPCJ8TZY23l9Nw
bvDweDIQKQ57vAVp4FaD+1iDmf/wT4ay6Twte3bcKG+HKlrVosnhIdWqq++9cOFXZR4kKjrqY/rp
HwyGjJjiHrt3fb0AWQUuHgfMLaDZOt73fYejCAVMAI2y2J8e6tizYvfH2oprkc3D6uVbYM5Oi0iM
w4hdPGYi8e4cbzgXFHjsw4UY4C6FJxaY9e62BFFCy5L3rkRBKzb9PKZIhpLxc0zta1/3YRacvqxj
bwZlRCxoFukx+HjePi6zI+yhcGjVkc+BpHguxKcmRc/AkSE+87DeXxuFGMwC7mJB9vmO3w41Wrqf
kwhSbAg2ag5xKB8rr7lCfudciCYZzlzYkdE8xPuYhXx2KHg9VqP1poatu2FvMmrO1SIY/YiSicgC
vZ8fQhmHZ7ay798PsCi6by+bE876xmq8BFeZpWsVkhJXRt9qfUaeYxrj0+nHdXQU7CN8xpzj3qW0
abB3FGBe7Kt1lH2HtdrcwXrNzqyYR+7dssGCP8i5g9V79aRoBICK9BBzlcM0POg6bCcA/6m8sorR
+WLIMP/z15fFK4hdBdfsSwfr7cMynbxBjcppAxM+54DC+JWU7l+agVl6OWoA3V4mdDCc6zKJofUh
QOyBk2NlEgVPfoJG3doqtw1e7m4jeGZn7uP7p8W8jsbe57jKvnW9LErw1/Y00HCbctnfuHMa3op+
NMe/nt1dy8afiy+O2Z2j99u75xWaPng+Ucmx2RG0nRW/55ocIcDF/y+u66f6H9Hv6uHfe+1ToFRQ
EzqHewTTdKeW0/fbkSLkvlovwAXqckq+FZVW77IuPlf5f7/RZxiOvewnfDRRODXeDuMCtZCeC36E
HA9TomrxUvN6nMbMvB36Gpxc2vpathPShveWoorzH8LQQplY6vJsN+7dQ+THLFMIB39mEzp/b38M
ydVWApO8hsWYQxrD1R3fWIld/O1egKUF1ygvJhOkg5Py7TBiQp9hLdXCyh29wDfH36UpoouX7+z/
Y4VeYYU4/tJl4Bv47xnJDwtY6P/879dw5P/8p/4DLOT9aynZsgbb9HzpH7KP+Q88svUv2MQQibHZ
Ut7l9PdfYCHD+BenezaNNDfZfXNE/C+wkOH8i04WAEW+RTowFm2Q//U/33x67ep/v/4U7Zel+fVx
GJjNyweCeRKZDWGBb98YqjOxLnCkBNoL+NIe5TDt0oWHqRmNUUFudKCdOwrOnIRoinv/BaTpLkxN
S7nwFrVRYb/JX7Cb6gXB6RpJE+6GFzSnR+yB2pULsROpNNlcqVdhbHamFg58ufA9vcbtwq1YqJ/N
CwAUKW6PFcHuAYNOZiHu7YUWGo1tn23VC0QUsL/Z7aKxFhAQX0Cjie+2j+YLfhSNeVNvSAcQaguc
lkNhw9b1i+8wp5FOpuMJK5yvs+iE4NyvhxcpaTK/uoV6ipqm+E6GEShUyPDE1oxNwj1Io7yet1ni
oOsd6dHCcEVovUle4KqD7XJpL8hVOu5Ew01jTKpb84JlhcUIorUyh7bdOgu5dYprC2XMC9A1jlUb
H/oX0Gu8MF9JuaCWaxSgC+FGKg8flT00z+ELLFYs3NjoBSHrveBk+a3tV+CSHbnPC2/WW8izoTm2
H8ULjhZDk3ELtq+6IZIAXK18Qdc2Uev+qBaeLWDIcLrwF8qtTfrVtGuczNd308LBhUxY3gL3dD/P
rk6CRF8Y6Kpxm4J+rcvx2bXq+bP1AtftUac/jAtxt/Qr+ZQMk5g2M8FO1pbUuQI+b2pnCNn8hdur
OV78ixFtcamZif0pJ5Ym2Q/hPHikiaE4Iw+jy9OdFGbyw52V/F0RNoDtPyL0xdjNOYJ+QjvSGC8H
2rR4ayTZBD9Vq/qPDt1YF62hbwNjRlv4WTcKq71MUr+7giwafXMnK72Wagq/N+hRUc6Hbispu7rd
k1OW8/eSXT9WoqnXNhT/hruknoq7lN4BsVqeDMkicAmJJy7BqUw0QCb0VeJHRsqquuf+iG3E7duq
S8MQo4PMNV4+z7sRokAnn+rzfB9mNr4q0K1fC69ynpfDT4TxrG9uRGlm1zQxgF+i9MPpge/qaarH
EZlZUesgTpQPP9WB64i3pTD4LpLO/sACkJDnmfnDPp1HPQrw77d7a478pwTc9YXntOpRb2qffTIt
9zD08n7LbIXBQQxNDIN2jCvvQONieNISOEXbHMXpcyvGhqAuDC1UMJoRnlHvziZ1oDKdwr1V6c0t
PITxJzpaeJQYEtLrjhQsC5SpGqc9is+Q8CzMd+Uur+YZEKNVZTgJ7ELEgUoHKDdzlNhPIoz659mT
hr0V9Whi+0DMTcJTlFkWYMq88ndjJrpfpYc8YG9FzXxb9zzEC+FEWbq3xYAUMERVPxxiacdk4UyT
eaPcqnzEv+SjuwZE9quPZ0AtbOis7yaPCOIr4SA6yu202JZ6rUMvGnvP3jb1CDEYZQtUV+IreJUa
+g49UukxtYNM8wWIyVKSTunTPvimVX77jFo5vxmHtPyBwh3JRg92nyCcibohfi2ttHdR6jrdI8Jz
9wOF6Zl4cdNorlO9Q8TsejRDd8ihAVR6kh8CXXimDpiZ9rc0IRskoBmsNbvJCckYcjUL+10sDHnh
4Mn6lKT2wh+eO3S/cTo6nws7Fw/SIp5oRzm8ucVhliZBU8/5F3Y1GlN577V/migv+k2RD2MC+NIZ
gioFyo5Oe0BlP9Ra/BNRcCP2lrHAdyepMhKgpNZuDcI55JZCxuQGSGLVH4FUROJqaiT4Wua8JyiZ
0bSzk6r6pfrQ/zCgAvSAKjbdU1gUBOb0tuGnW6Y63glhmAQuRripLrlWVKRaC+9yU88KKC96c5Cj
s9GbXxTqwo4pRAqSn3osYei9Vfq1RiyLV462/NVoJejVcYMhs0Wd/qlKHY3tHkznZstGWX7wKpwI
QTTZxM9FpcZbXSmBRFn40QQtM0Y9itFRqvkiAspobpbmlLMFwwOBOcIRxe/hIKuCyIrVjwhF/DfP
qeQHrHKLKjrU0f4OttdoO+EyR28Ke1hI+H1Xf2m7WNDyCDGHASEG1LmrNL5spuPBuip1osUO0WTy
budpcecrNTQYM00iwEgJIq+PoBEkDnVIOh4k55Ln08n0V5JL59msQ8/YyR435yYyfEvbU8E2squ0
nPRPPngQ63qGF+tf8H44ZqD7eDuCRd7oEBEJDXMnVEMaVUvczxLTlfnzY8uC+ykSKRXiDGdIf5kJ
e5wvsg7WH/lHuPBo3DpZUNV82tsWm1S6qzoXbTWpgSRVzeUoL6LaVZIyaCatJw7qWXaILTCsF7SS
IcSWTATqQ6S68ClkciI5h4L1eG/gVNWX0NfiORx08qamriLUBaBnlO5F0rbWBp+rcwFmA9GcmHyF
vqUL54Xs24aki5c6znNrRl50mCozfeprs9U3wzjBw56QpWFXAnc7kSHjZXSFRldzdolVDfZGtdJp
AqNrwFVFOO7aXeOPTYk7Sxn42xydFAFdcwubx4V3CzA4etfdkt/Xb2yz4/8fO0nxs07mWtsCHani
nZnWMSFZvTl9cN1B9VdelfX9IRGsUQ041/CCApDKN0qm4qMqR/23hU/ye4X3ZDxQyW7iTWjFI+e9
cUGGTJ2AjNyo8GMox/AXtAQ/2hDMN+KVUrgzt6Y/yesqkea3JseVQdHFt76Rs0CxrOl0/4BdK4MO
maVlcaEiFT5xMKqHAPdZSwfXzhDi67NErp5n+I0zY/H1ZKr0rCAMcybApav40I4a3omqNsOrSsNe
hiEv4StOJN4EYOCT+ESi2PQjJ6OsIhPXLZ1tToOpwbDwf9k7kyW7kSTL/kpJ7xGCeVj0BsAbfZ7d
uYE4SSfm0QAYYF9fB16Z3REe2RGdta5NLjKEfHwDzFT1Xj13aW+bwkZYaCUKQmiYIiMgzKpBLdcs
kYdsbni3WeI4Kur9ZCI7iaUuiTFLbx+XoupcdqVdIO3mJ3K8+8SP55beL7GJuI7nmr57537Cyll5
926qjWBubyxz+xNr3m+E8+QTdi7MDXze2o6mhZSDI4FQbCWAeVVy0neEyfpPxSc+XQBhZ5Nho6rP
RcE30nzC1tdP8HpK82rsvE8gu5d75hJbG6fdJxIqjSESgG9n94yvjs8BrPv4iXgfPnHvWrCh38th
w8B3GxGeTdTywf3ExHefyHinYSszZseAgS7bxi3FwCdiXkiT4776RM+nXBQu23hZ/YRCA5ye0F5A
9bijgNb/rqX5/+jVkY1dqNPeNlbRYUx8GeIkM7zswF7zWJd4g2D/i4PRzsX+r1/lT+LKf70Mdh0a
HhxIhvXHLoT0GU5YVu5i1suPY8Aux5wqbceIWYt6V+jXvc2GZdZ73S5ZkmXfwx6+S6bx32RpgLjc
3u7//Xd8adPtTpcj9gfy3weGfgvggwNUKh5Lj91iDsld61okxJNgwURQT3d//TF8HRJsr+5iwWHI
zszxTyMYV2070PhMY/xYOSkUlR+bi2j/5sPevrI/dnx/fJUvss7Q5m1eeKy6+mk6nUmRW3d6Os17
to6t+K/fkLkNjb68FnNuYk0sFF5EnS9DJXjuSZavdh4T9EEewrTwyHNiDqV5zslJ+IbRVRkn/Jn6
t8ScMYOxrc7aTVsbJAsa9lVXMJEJ4Zpp+ESL8mgoU/uYasP6BlmZ2lejFnOg8nvBbTpxFv27v35K
6s3qSDGCRE27/cefZcHadiqLoIhNk5mK4+ftTstz4/TXn9KfvvbtVTbIGBsGWNC/GhtFa8ms8wlD
62yTx4vA1T26t/NvzveYCTEYpc2nenFYZ/jy04b9mKwW2YUxomRLSKjOKp40iuOS6Mu/aWPcXgoI
JI8yZjK6LkYbvxfyqJ7xiOd5GfdiTH+ocqofHSft933hLCxYk0XIjtd/5/3hK2P+Be+P1//y/gbF
B5yii8ZFDirdTOwuZCXQQ6wiouevv7A/PUH8/czzGAOj2WOb3ibfvxMqnSqbmTfws5DKGm+6rK2j
lug1Al+t+W8e1j//NpjGcixRc24q4leooK76fO0mn0VmqVpSKapfg+X+ndD71R/EIOpT/NJhlH3+
Rv74foRllKMNw4MfoLc+TfRssdLs7NLXGnG15QRegdQY/g62+q/e2ia5/fNVv0ye2FNudTtL8tgy
ZnVkpXE8tGI2/2tY+YeJ1+8nXNsj+ocTiPeGswRnGoobI7gvv0VnWXPICtwsICHyW1AUNDVsb0a1
3RGSmG0esByExtHOxuT9r38m/+oNggTeaFMmzfzX02NRotO0BSERrX6J2VMsL8uRFvi/8SpQEcFF
81DTYP7xy3NYvjLY4AYgw9rn3uJc3BtbM/nXr/LnG5rPkfUH1ETwfHiQvtzQrUdGEl1rQWoLlWy8
2f+IsKAJG3HqmYRFWG1uXa4ZSd0sPuoNB3TPmgmQAwD8qQ+j4m/+RdtD9vWL5W1b23D/X1iJ57Sx
+17Z/INUbx9Sate7xskrgsM6eGjBNAd/80v6F08J+4Doqijfuk2owh8/aNItbG32ZAEyBhDOOBpw
Uj2t9Y+sT9KfF51/OXskJf5NUfDnw8bjyNYRfuDYoohvv7LfHTajhlvS6OciTpky7Z2mUCR8Tvix
mNea7t/8mD4LrS+fKrsKeG62K0LnJP3jqwWNvnoBHKi49Sb3mi4iCEUltIce6Siey4rsWDM3ZtrZ
1lyuWPkJrvnlt1ps0cMeRvZw9syqksPnr+9/FIffKQ58u9vGz/9bb7h6H9v/OAytEF+iDD7/3D8U
B0f/zcROtrl0ze2GcnhO/6E4uMZvOMm5RLbfL1+Xz3f7zygD77dtAw6hbIsYwKnJISLaacz+9//S
DDQMzKrBlmzo4pmxjX9HcECj//LcYugyeAXKHOQPKu0vx761pMMYFK1PGjol4WEGmMVvOUjFHWvM
Dk2+nvh2uC4qfZsS9qvDrrbI2A0WmzRCBcEB9WxtMkUyYav58Tzo2WXD9iFR2XTbKkwSK3+XnVm7
MSuiqjx0rVYR4mKSyHGezb7K8I+p8eRDyq13AHTFj94C5Rba8xCYJ5fFnMfaN0ijxsG5EwIMYhi0
dfIdoEp2BHthfCO9NHjCXESkiw/ejOCyoQLw4LB+fgK655GfM6/WfqHvZyEcxKFJVCLxuaLiUCIa
SwSR/ZnBy5U/vCVGtzymcmp/mYSe3a5dKXFOdCsokRFo8129ZiQkU5KUV51K2bgP3HECiZQMPTkw
RtAyhu5LzQulZ3UnVo71X0m+MHGSlt7ce0kA+WvtV1IhSooisBtp7Uh21k33DlzcSMGkMRaIHVKr
ECksorLiLC8yGBxus8bz0pESXrJL/EioUVYfRtzCpAmWS/XOUB5dRWKK2y2DXhVnRyyk46zFsuxy
qa3OSeu99UZimxj2HhLD87AG5SucsLkIkzVNH3qGeS8FihIOizmfvwdBO3G24G2/cYIa+mzaOvCE
CLVYBhBFLv9R1zjhiZQbXbB7Sk+fK3vus5jYISIJK1MED06Xejq8Nqvy9oM/m3aE4KN6xhSgi6Os
FBrflbdkj4xG6189IVRLVKSlmsOK24u/VQvEryyvXeBRFkHR/WfodEWKIEhRr0i+G2kPBqywgNzt
x74bb/gRBD3zOpoFEnXWSe18CCzs/i89c15qe9y080j0XaQnZNCHNEOEW1ZTobr9oufpTeAwVdsP
ecEW3PCZm102Zv3CSVp7UcILrbsV1OpDY2TmS4Bs/a0KTGLJPQhHYDv4jmhPhtzaHoIpZTBqJ/NL
4vdwI2bqjuBKyKIlxbqpu59EY05OnIyDUewcp6euQ0IiMKpKJvPo1su4MJ/eIsFTM5vHvey8wUKe
IwmHjyMgSaqsczc7JO1ifrh1X7i70WztHwA5/IcSc+0j8JX5zVjKlmDNdDCucEdGimjUD9vonJhK
86ZAtygQVeoMt2kbm0PnZztpl/2LqGvArQvDbh/gcr6WYBnW4ZEJREY8oqqrPOqTNnmD/pW/9ELI
yyU1ngrXTM7e6jevEBCDuyxHNIpKscr7juHuewr+goMBhgsPiaEXd5o1tBKuxjT5ENLstoobc8WQ
wPefFmHLEfldlA1PnYVnAEouBbiMKL9ktXOph39WOk1hmGoG8fJFAp+vGyRqIldmWh0qD6ElTArH
uwGfkoOb6BrG3nqeJMWBpD/2x+xW1fyWugIaup76/F0qKxj4CBjX/L21g1Ip0w0BVJVIZWha63Pr
zUlx1M3BP2RlY9zbk99jcGfmGfarPjh8nEZeo4Gw7Tvw/xhxUXdEHc29Fjzqma084pqn7kPpYPlx
q7RGgOBiqh+ekSwXQY7YtNPdpXmhNasS5ljMHW81qTx+K3bmfKdJN7KD34/BuutNuEZ7kdJEgjT2
R/3IvmjRnHJfjcTRm9DWkl/MfWUx79oOBhXkSX0kTK66LpVXiekCxTl1SLFFATYrtqd0PKV+nPaM
zELqz4Q3worTa9sk1RolGXppbMocOlMSOAUJs14OKFbpSXCCDeI5EUlKYxG5QZ38NKVCuR38tTJJ
zLLZY03U1EHmqbLFvnCBzUzRqnPaIXc0PpgknADRwny7BMGkbSQ+t2RL2ic8O8x6xfRnRf9mLLHM
XkZoQtY8qwDnFCe7P1XM4A2EGa0qy0fSycWbn6+JF84aBKyQ6NfhxdC2JEy/UMvHxAZDGVmdV5uR
tIQ3XTJmbe2oLZayZB3OhQQEqLHt0ZBKJ72sKiMluZ1w1w62sOFqIWNBALJJb3lFXCc4DSNtLCxE
o1aa+c6Btfq4aHRsjLQNfT6twhr5QRlN86osFt3PLHlAnMxg1HxH3R3G0CPuYoxtgJji4NX94EV1
XnZjXPdEj8BvaRl+6nklkDaRUaBUmS6r1gUfTx9pXmVBdWtYwGQJbpnu62rc3jXkSMS3Zejdvefx
FsLKaESKN9sC8Mhosx92zVjXBnqlQ/S8tBbrFaeWgKzQJ+u1HOrEiFm31rJQCcyloZWQbh9piMn4
WXDpn6bOH23aCj6gne0siYGHPwV1QXxgu+RrPcUl+yJadqGCjDRbXzbjqSA2NAgH5U5qn5TIAWAz
FqPapTPoIzQQrx1iz53SnwWxkmLfthZcJTGRtxtiQud/0yWr7vmdLN8H0yjeZSuyF9Af9UMtU6fd
J7qe3jtr0ArmpIP7kW8u8nBgEvFtsQzubQiUXh9qHLFkvE4iycJR32KU0z4pXhJt8QUCYgpJqkV8
WCOt8bFLIB7ND9I2VXDgN2/e+fM8BVHZFVWzl4jPnE7KdM50slIcColvNqqcwbgrHAhPTK2AnTsr
LJ3Y75puB2wOto5WGLBxOg9GDf9yxCBoa7WNJrwF6w1TAQxHuPPwyk3Ld21zHw6hShL+I1q5f1UM
PtJPiVJHzLDV94diUWwLpsQvqx2GFv+6X9ChbNat66u6xYQ67ccx4SZc9VkQomqWz+5qWxdeL1V+
nNwmeW/YOG8iQVN1TViieaMvujMc/IFFzmht1vFaybFdo7F1dIwoTUuNNSRdaoYWdFC+mrauXxvf
6D/gZVkfNi8XhEnrrwsihpxuqoK6w5Jz8KIWsdqhDNLxBWSN/6v3g+6Xp+XGJZqbr+0rVfjbyZDq
18Rz+hcEGnSPvca8LIb9XwmWFosmnlWKWCkoczH+lVb74fft8GteM+Izm0UYQHKzqvqetyXPg65y
8KZGs8khbZYgGg41I//diO+mfZfu6J1JOiTOe9Qwo/FENt5rKvpqwhY3iO+uBBB7TFVZv/nCn69l
O7RtDDkbylMNJ+2HEWhbnmwVkLOtNHbgd/5sWY+wEhmyOR10Mq5vw3taMqDUoeOOTvfMf9QvUnpO
BmSp2V/bnTd3kWtu5FDCtJpfKScTiY1jtwTX2lQY2Xvtmeu5Z81VxZ5aC5BZ7IxqsSByr4qlhN/F
EqwwDfIvJNyMxrS1n+ViUaxlMNzOW2Q3klXSB7fC7KxbRLKgiVnnsD+UrePapC+V382GGGyAY4V7
MSNI4q0M2vxZrh1HzBoQgsmOilTRwu7VzmMLMttN+obvqubOBrFZNnlC7hJZWVqyDBPeiEV7tMWA
WluXRRHh4q27A2tU+WU5J80boDX1ykncXjcovNYRuUnfIxGPG+W4AnNH7OpMsVr6dqqTkTU5VQFy
K1FtNZ+HrqeRRgGG31fGG/1fI6ZlIMrUf9FS5TcRO3bLL6Tr8m0JwHLB4MmpWtGgsBNN2sAYQedm
WsLZKokKt5eMx00vR0TatJn9qxLeE4xgS9PkFVNdsL8ko8K2KtONkzUj/qrQ8lpYbxysGT9azuO9
LwlJ3BdQRV7bwpQfstl+cV5pI04VGzELry6uBa9N8ovCLzgdPVlu4Cr+tgXAdMXTTxD7wIk8axde
p3PyeTjI38l8B35lmbw0KeKQ59IZ2uXNYNc+GIc6g4HGv6xMX7Mms2D1uashj8OAUhf20l1eqMzq
95qNlW4vLF+71+ouuQEzAw/Q1mXyktU2VwUB3kEQgp7sijjXKgF1kvnIpgLVeRYZc1t5ERjh+qGH
j2dHAYvKwONTaxQ7sEzW2wJHF4Zjr+Bb4hsR68EicuBKYoLPQ1dMckBdnYYsrpK+fFs7fdCjDnBw
FWnpQu2Sqbl8E1gsAfb1koVMyyl5Y1MNTjyUnWumONNM4zYJpO3vR5UEftxnmfMNygbpllbvluXV
kAv3zkoCismisIObxqnda+5Z/WYt3fVRkWc6kFI84eeoujFKggJkCfowH31dJjRDwhOAd7a782ft
atrAVacPj8GYZh9EzOiPjV3B5Wty2Esc2/b8k6vZB17WK+9OdFiGoiWb7B8VsEOyVXlCfsiOOp6x
WM5cfPaKVb9KPZnfgwOdqISnvK1PNZ3hQQNNm5EwCI31lJFtvUfR7+s4t83F2DXoY33ICuKEvJsq
5V8sK+tte9/pnIwzW/PgFjIfvAHsxzpbIxWshDlQNqnH+UKxYUueqX4A1xbmuCBexpFWOjTAn1pE
ZtfTh6vQdsRkYzWxW11jeWGe07cchyXTRqH3AmGwX4bzWDXTgzG2HocR7LpvgZ04GrQ/Nu2YOfqs
7grLTIaLJS/oo+H4BhklTY/hqqQ5HCO5WCtFgh8oyUcOAXGOCejc6hvdJIxeTGIDuLUlz5/eq3Y9
sDK/uR4sm4tFZTxckM8ai2xQiHznQHGFh2OpEKtwCYIWN7yZr5eVseLCbups4vhX5iXczsQ4VJg7
LrTJAx2AWUF/r/x6NPAmiLk6DHmumlPJh/aPXdz/maH9boaGehYwuvqLGVrevIv/OHwM77n4vXH3
H3/wH0M0K/gNsYi9I5YOseMxu/8/QzTH+A1Zi5kzzn+SGT8BTv8cohn2b4SA6qRYsEPEab9tLf1z
ioalN4BusAk525/ddj2/2HT/yrZLzMgXZdXBxMH+EGQITCUo1p/bnr8bC89LEwxrY5s4BgPz1nfY
O6RCIGlBrO21WZnf2Hy7YQiRYTBLY/wGOvOP0YzMqTo23mS890oGJxrxdM/BAE8VpGdIu0qNV0Mq
91n021mySNgEsB/bmrbfoZS7Rl7ML+HhU5OPVUmwN4kBLKwUSMjeyiDCrGKDDeFiSm97kazsJxc3
cwHqMxvX+36VB+GnGxHX1+JuGV5K4ud367zVcVwEnAxzH+W9I566NRguRypDuO0yP9lF4UfNMjz1
UG0vCD+yfzhOIoiJbryN7mkeSg2rCoVL9j55jf3gb2J9gSdvn3fOTydryHi304PujGDhNdjrfCyg
4oy2W48ZYO8I3tdbp1XdadH84ZYSmHT7OhhirFj+gRnEeg2K4ybFCrSD/sJDbGBFs5Om/jYnNm+6
5HG35gDArqV1z30nH0QyyP24BsWNsIUZpRMSMoneWiQ8jdJO5QRTTvbdgk2QVMOOsjajh3S0xbov
8CXvhNvsV0a9IVeu3KVem4ecnFasNfT9NmDrzB+IZFEUksJfY0AGT7rraUBP8PpNyzDEyyroyTmL
Q33ocC8WhXPfyrHar70/hUHArU+TV+9UKe/VaOA1s7Ny58MQOjtJe5rtxd5y7hQ+TDY+S3DuL4Ya
kNL6sQsBBBGtXjPgio1es0/UMyI2p+T7UOCl6capv/c17dnR7Z1E/9rDL75nqnmb+pMf+bkG8J9k
+nBioGWOE2Pequwif53efGYQWuUeGmt5sclECtWIKzpg2IAVZjjLpZ9PABS4qoUzHJegSk69i2N6
LaW20VTZrhu7YXhMPVvt/ck4+MH4YvEaj5lmD0y4HPGuxHA7ERsWDsKRj1QMw6Uhx2/w4p+KxXnu
GACWShWRNszMjyEaw3su75xFm36ltge9m1kAEDDsoyNdS8sGyQkg0VLvuEgb76Ko1+Xbag8+jUyQ
tNc2PRAMGvDs5c2skvpm8itKzYj2z38etc7lGneJ46DuIzEXjG0VaDedIyoVskAKcoOJVAB1t7Lp
KBt65G6XJewX4lCaUvepKS22dAssRh7fhZHpDM04v/bKkSXw69wol3BNHdO+KqHP3bDUnnbX5Irn
ubPTmeX4ZsyiQtnvrTzP6h1BOWCeoesY+c+htQEY40McUzCSdfcMcNO9WyYAGuQbsO4X6Z4G6A1g
MmEbJkj0N2CMc3pGRsyv05H9hQMmAHVONK3R4tqCqbo1RPUEfqvtedygbPK4l0nVn6ZZkjfiWavp
n0ppO1zQJr43wgeCJHbXviSiIaj0excjdhGNVtekkdf1OBszEkmtfQlrODjmJVhT0PDSxEvS+4vC
0EhMw8xIrZ/0AAhXwja7g1Sp8LZNwXikfVqcGIuPO+zNLLH7vUo8Q+fOtsdp1zvA9ve2OwMQ85k+
58zRkM6ikV6YlAIYfi/6vAotXpKOGavqGucJCy1Z9KJY24KZtLaSX1GNfU/Hi2k/NHC2D7HVDdmp
zTJIuqubi5e09lPjF05xYITT4Gd382YSCgOjZvadTqoeT5VXBsDpWasbr2vhjR0A2lGNV6tscu16
CJqczUEma+ttQD04PmoQu0Ws1Y65GTD5glvTmctTmTSBxvJfrgcHHHtEEyKOyHdTJOqDJNLkvgwy
PpCW+WuwA9S2Kj79gYQNcuMt58csZ/s2yBL5vpDE8m5LwPg7N7ewD5WVssd9w90aMMjyc/OgHPSC
C8loydzngd3RyfpcGnfsgnjlrpPBtEbWQo2N43vKidVIneVhcpfxZuCu38+mNh8rR13oWlZc0A+D
cW/G5g47yXVORMahL30ZZ9Jb9ljj2pvUJcmyC3R543XA95VfMx9dkTAiIknemaapA4bN62VwtcMa
MBwRudAv4WkwG6mXk+7ysDFzHBlFALRcFjz1PfmRvehwQugspChjckIX+9Q+mAwwAB7JHB2CZzfk
bmSVRr4rl6nbzW39UKXzXUrBSAp83TJtJk6B7jsYroqVPukJxaTULhNhH7FBAtXsRhAMNiCybyWh
JMtBN9LbpnU7DJdBzzBcOac21a4xbKmLUqNUFAvJB9kuTZqrbOn0q6nqj9OcvFuqtig9219DB2kJ
daPZZ5pxmwfM4PSCLUwhfI/mAl/wNCacCe1tsv1Ct05KWUyhcm3RUHGgWs0QI67bnmH5miVMuAjh
KTvrZyed1z6V+rllg4Db0b1i9LYc26Zzr9h9mOPEzLWwaM0jE4edZtTHra4/DnIUVPhOZDqYg7qy
kseMNqCNilGDUT9xNRed9wJs7XEw9PFE5tAC14F+iKZz8yAP30UqyjF2lvmeNpeeeWNnrQxOEsyo
JLKOONS7IYnteeLEIPT9opBrc5gmLX9wBhiAZYiVxfupCWNIz1lB6xBhCa6clx7bbIY3nUnbATDP
6l7PqTFemBq12d4LFNESEIlnMNZ1uVmmqy7F8ryCprgDne5uGPFB6JtlU3Jbkr+cB+3mSne9+cJW
5OuF3qiKu0JvxweiO1ign9EygazYRvshqb66PZAqx7kdM7Yi4wnpI4hZdO6aixr067FdFNOnsPT8
xjrmmTKMM8Au5gWyNGlM8jzof9Y1Iex0vVLrj3Ik4CJ2Z9MZT5Pos/XQTfxFp06tVsUAtynt+Y0J
a+0cgoxJ2LDH58o4pzZ7oqCyDJI+amtiF+e17PCUN37F5dvAzc+Pdi+wz/uNbWUXbMuT11O4tKqU
IBgbX9gY4rmyUjslGd1MhSuuYFTVyBRW3lS37qrL6VYXJBoxtNI0lex8Kad75AxcfsBgmzt2CpRC
DxJGf7dS87whHs32Tet6MOoL357xczdjiwRsNqn3oKXsdRyUSVbnTdF7FHPkCREcxAIEEpRPRdUd
+VeIIST40M9Orp47ZSgpDdr9SBOc6rtSGPW5oNujakCdDrU0GLOnul5LhfNq9audNjqNdm+q4c2p
S6KtdP+Yz2YTcUT2e4PQKQXe/kiyEzWt4BLyAkzXHLoXwZxPj7mNRtCbxg/G0d/B8E8Ze925ybQ1
0fyoZFPjYbIT/pm+n+zYkHtC6zwzb99Rt8WBNnoYpu0slrrqDrXojoaHWuWMQfpU1PyCjf7KcFEX
27ph/CXq+TAYZEa4JHa5PCd7V7ODk61XATP05jz17aMrICrMkt9Pw5LAlGgxye83YnDkHR/wS1YU
WbhY1Y3ul+cRi/w2JCIVyevP69IUx2RyTpRENynS5BvH2HLtjP4jEJgHYsn3k2XvnKqCdiGaV6Mw
4OuINtm3bhAt/fhc9d2tCKZjZjbfK7+tY6fJH8zMusuwXW8TwuVbnjbQ5KGMdF1+XvWxPxr8+pwy
i62ls/YGFvuQHCMgqaX6bsjkquqdh9FODOZh8xWBSyTveEF/mfumpMneKiI3eLF7kj7stv2l5nSM
E8egVyHqg6XFa/iAFzNm+XGur1yh3VV1weqbuLbW9tbJrfxM8tGPbhpJvhUpZtTEyg4WlrGQzbfX
XEGFBe6uI2pXM7sGXfd9noaHSffuWeHPojSdrzI7wPhvo5pNFxNrB9x3LuCdwbtUjaAYnRi7Medm
SnrnddCzLdndFoFzx+LSXrPG57mFmKqbIuARVWROTd0crv74ylVNiSyLy0kzcso8/0Cp+9oSAdev
PZc4cKWod3rWEuXOmruz2YwEBWmiOhRB9zMxGbOn0mclziG7CyeGCM64DJ59WiMWhMw67FLn5xJQ
lHeKrm9g4aBW3+eKCTr7m8bBzqvXgmaIu6Wb/Qt7dF9wLaoP3dXmy8TOnwJVjA9SuNH8qRaSXpU3
tK14BBA+zkO9PrFec9EoWAeiSW6l6x2cxr0U9G7Ul7vC0+fndZouVbfcljRW173nPdibcYH2V+eo
J1WpGBb/lE+FiDxoQt8kzunVKbp7mN3Wm2PL57wxRIy7EHMBsuR+TKshcurkNutbxt6B0uJAlOZF
Yrr1bhUGX89KQsOesdd661vdbZlASUqFLtm06H4oDflvowJfctl0KIOrsVOsyz0MGLhO/B1MCQML
JWfF/rir8+KDFSo/bu25xaWfsC3rB9OeafIwHlgU6cyDnA3iALhtp/qFCSBTWVEKUtJsEuNubObI
NjLcSBV1Qxe3tHthmmzoACPgT9lJph8p04suRtTP+kPJ9mWxo+2xQdRD797iBnx/236SxLrtW19A
E0DzQYtMxcBAWQUsvYZWuYlDvj8xf9ZqTT76U8GClAzElvsw8/+atakVl0vvz6z0EmX5OC+J+aZW
T0oCp7YwEAgGjJUZ5xJjRXYGjmwuC59ptze4FGz4P84soqhvvULXiyQDmI4zYS12y+woqtmh5V1p
0m1wpUi5152MmBar6ebh0mERKDsSwUaynpPR8ASypiTX8pqSloFt+zNhjfVMVhJfjtm45anrxvSu
NJgVXqC9Wb+s1Oofm5TUo73mphNF7RKcKtHReHaL/u5U6jW1reJW9MTahS0pE+fWlP68R99iHWTu
xXn0k1tA4s+sCl24hn8ttLWrYyb5+lXtLcFFU4Og3fe2lpDy4qTD3p2a68HSLhYvoPEpFnTKmdxE
qPJyVzCPadkwjirOhWomWkehWcjJIEVE3doSM6PWq4g1s0uTEJ+p58asrekArOTZogu8yDx1rbHJ
ym5VGw0VoTurVr+Te74eRbn00eQXMDdEfd22uCpsh9j6xTCfx0qsu1qx9Dxl14tNHFBvPSy+myUn
aW2IcAfB9V0PmuAhWXUz2SmRj+ke3f6eyVZyCdrF4LTQSvmYtlJYO6nNbLWR9IX4U5BdvzNo59aY
NTl3vMT0HhyYjMKRaAsb8cZq5VBeWG6Lt3jdt0WW0X/M7FlTaJbmT6GP1ybDoMRs41HD1xM2sr0a
WXLN9e57YcItlMhUIZFFrEnq6QE9xSATEHG+NpH8teVHzXiA0iPoKzYMC04s37ynfaTxz5h3wOgM
rKu2WV8ZJn2g1CwRt7X+jhh9zvW5vVsWoB4DB+aB61k1D0XZU/L5srfc2xbxACJWvZVesyBcjZYc
ebQkicYJ9XYTkUuSrN7pfvh0Jp0zkxwsSrGUWL96pw8mMqrO7nW5L6sKxQXlkgiQFiPpjjqUx99O
t0lzAUv2jrs7XaKhn9B6le3uVe4UKk5o3KuIAcD6QujajAI5iuEnYoDLnS6Fz0ZeWUseaBYW5XA1
9FUt7oepIpLPG1iu35MIPQ+7wE2wK7nY3IIffRN4r2u2DeIye2aT0aehjuy1pm5N1y0zRVoZx87i
l4O+c+aCmwJdSn7vstLRzs2IRhtCOsjDpUYZhKyVhgak2gfDLscLQ7rlrU0a2q+8Rw3K0tY71owU
qdVHxnpdp/9oLeZxIRju+VBXU/fkkTcGtHe97VYxh3Wqi5M3TR81xhn8Aq3cJ9PiGeeuwX1nym43
tOYYnLPFx0qORjNYd2TVLSCWDJ9LgeFgOUY0p0FxloG2ytgA+ZleCNfvusNIwfqzr/0cKUD311+9
mwKvJmZ6y7krSxkcyHuekmvpts0Zp0bSncbGnnOWwmrPOpWWjjKnJkMsF8IuaVlKROVgp7lcGmCK
9LxgEtMxbMtr4mvOWJJa6sl+U/JSMSY3+CSxmrU6RhDd8ZfXHuzRU7b2m/g/VdFYkIiXM626rix9
ec4pLlplDSc9r5ksMeP5sJMN66enDqYEz60O5O2QTCSkaz9h2TXIXdMd4o8cegalpuDBIq3oyJMQ
BEyjeO3YWBi9RHqTecvl2GrZlm7Eent95YG8Nh5EAeV7zxnT9NCUAZgeLScHczsvNC+n0kxE8a4G
vX+gHWQjnMa1V7dId+nyvhQtaSiwcVbn0Zl1p9oBY8CAMeQO+7Zlx8795dBkRcXkzrOfJM7x5p4i
uGvuLH/Nh6dixYZ5GhPExB7QTkCQEDnChYrG3gva/2TvzJYjRbZt+0VsAwd3nNcgIhQK9U020guW
LX3f80/3K+6P3UHWqWOpSF3J8jyfl7JttktF4IA3a8055q5byqHYCl0gC9qQCZkvl1oFjAFhz+wX
gjYrokNRlmvOWUNo9yO3IrBee5ze95aZ8qB7zwmju6wtG/o76ZQ+BeAujV3YmIb1U1p1Thvf5DDd
Tlb+uUbkQMAYyVytnXW8mRHRJ1/7MEEGYSgI97TMTX4jgkAc5DICMncTkPD41TE6AlAN3hiKkVBl
L+KOWON9XROSx6MbWc+6sPTqHUogcqvIlsaZgOLefghYgaxbtnrI8PrBbi5DulXuns+kNrb9CA3L
Dyazo74oHY9/YjP3rclc1I6AuuiO00+sKH2tiUlLY/F6GjMRkDu2x+H3FooB3VYDguGRic1IfUpz
CzME+olmQ1Jps/7mjNwwx+mZyqpAtdM1oqrovIcTTMxT5q7n9z7mZe50ghhQs+UZtpQKK36AaxMt
6vJlXU8qy8KbyWpivqGkdwGZ0wMwwnxQn0UfuU8DjtZ75gh2gW5lMNfXLtv/LtrWACFY69lu0tuI
vw5NGO3crumvl7JerkKUtveZjOGahZooppzqDvKH87rrxEec84ecPfPBkWLaEZYUfqADqg7sONgm
LXEVXCNgmeAt6J5yJlGf2VIXV6U1pAeNcDCy1pBLE9oYmsAAyqU9XzcZcXVBScp2KQLFLBg6100Q
O0ftGJZfSfvc0MuPXI3ndT6TTsZpeplyEJnCqzA2W4+6aQOi5NrsSaHLesDXbR/QIcnNUnX3GLIP
Ra3vHUp835zSffTc7ChNVvaMPckWsYN6KDp9GXrVVTMYoZ/Rm8SKBMg0dgnqIgnNkUn4sdP6+1AE
3j6xB+vo5rNRb5MkmTdjzFhsjElJFDT0cCjsSPUPYvF/W40nrUa09f//VuNt/KX/v//ntMnIn/zL
BjL/Ax2NQrHQZKW4QmFw+S+lvqPABmlwQRboZNCnq2np3yaj+I/rODbzE9QgiaEJv9O/PUbLpMeo
gdRJyqv8P7Dx/qLHqJzVOfS7FwRm2+r7Raf/Cwl2itFvq8bwVOGgs8siTI+LQ1zG0ubMfZVA8hmy
nrDTmKTzIffiKUVXUc31RqYujS5jDtSHzqaEs0kiw018oWsj2xtpH9zQH+UsYRpj+D1wpzzb5AEC
DD/rZMDxOFPih1HgYzzEROlRHGZaMXxWgfYOn5MKt0OBoXBjV1ZsIdIJTDS9TbL8LMxU/+jh8j02
iJrplSGxzTeQPaL7CgEJBx582CguWmcpD+40EjAroH5RMp2xKezoOaR3xeyaXy2ZrHGdVelc56go
Ef8Ea7cK0p1BGuWcON8oWnnfO9etoKnoskB11aKxrXAhLI9YfBuLrUYo9KFf+mLZFIB5PqPbpHgs
u0Jlx2hwqfywcGVyl9Nkni/w3KMGRGwVPC3m2pfoyAEn9FZG6ocBW+N5ULoLdpOlyTsc+zBMfRqO
cbdt4qX5NGuQjjtCP9gqL0NOcHtUdvKD7QbFLfULGr6jVGgwbEzpLHGjmO5Zixr2zHBdaBhA/RX+
VCzpj6Szkwc5WkL5WBHqfhOYNDzpDacD9XyPgM1mHNiztjpBDY4sGHVqwXuKSMJYdUMVp7gbW9YD
sS5j0H2nihJHG2lH6bgPl3J6jGIHLU9v4RygAxMKa9NIg2k3r6V9k4B1oZJZBYLXRaV2uyHlKvxe
pg67my5HV7uNi8HJ9hUFkM+tDRnvUrGjjA69LOvmzKHKhaqeZbvYZJ4t75WeIcQgySHRT7Z2ft0M
RJRfr2LO9kwHuqfwXLnhAVaqvhNORfK8N9rfR4ScBOFYUfDsDZR16LjG/ZfEADbnN20JQ8ewAurJ
5RTOvk4GabPBqsWdVbYpwe5IP1nsimKvo5lDfx7Ww1mtVHWmasu+q4YlvantPv8wl0v0QVVsIbeD
EOm3ZSqKaFM1zmhvsvbzNCb0hPu+cq09JWfrwzzTuUK5Go8Po2fRDSY4J7sU8D14LVOhb1qQWe19
azLZHHgPCsAJI0CEcxdIKPt6wSPa9LFH+So3Z7AKZi6JrY9yGr7bcoYEBjvdg9BgFBPEnGLsoptC
2zVp2IRLclKFVtXQoRWcNecozsiVxrJ9GHDjuFfa9C4RAlIshIHDOzVo4wE6A7G2aCAnFkw3bL/Q
QutuYrtJ+5Vpk9+V1pr6g7TJvnGcbhoPYdyh0kpjMaaHweZF3RrodTPfySrU8SYCXDoUSC3HfYZE
eEYIWozbMI669iyd8pxv3J4iy3c6/TTOqd6yBx2fzAbewlWATmnw+6VJ76bGcsoDYCVcGT2puTc1
SAtz21EAr/wsd8yPhWyRj6m8HIYLLAwILVFp21+UYTkJeApvPPcKhZg4xrv9qEergqqCPPZ2nix0
3G6f8UhMCweMD1d70QRT4o2UogewP0269jaq9upP9BaW0mcS7ZN9MQcZAKRaEucLA6GxqYSP9U8N
GHzcVHWIXSSaQoe6KsjJT1JHsEuyeg0eSXKTlOq+cdt+F3AmtgCLWNK8oy+2lkC8UJdsf2Z5Zbpt
veyo7fGvl0r3H410Ntrd3KUhmLBYyV3ZFPkV9TwAXPCw8g8r4wO5YpvSZ1Nko56HyLxQ8Q5u8cEg
q0nsbEHNJMkG+zlrspzg4ZgyaZQ2Foc3elP1pqmi+TJq+hAsUltbTyVG5HojvLT9yI7S5dNlj2f6
kbDpSyVYSp7mLAwoN1nNoxkayQObz5hT1Ch4q2QZ9C1Jnn1+0XmIqki31TY9A3pPdyGyYtMnKL2/
sgdOdZ8RD0ZXpV4lfIlZ1MlZ6yScSock9p5VwoKwWzyQ1pTihp7aSGS3hy6p6KDLcpwe5MBH46cN
1KlNFLsYCoQ1m/ec6xCwJblsqe6Sk3ImBY8ZQLni02BDXdOLWsPo0UljQHJoTVq/cupDLEDpDgG+
3SEUXVVl7QypbbPkfXyVkGLUn4ueTj8q7ar73A2xBGWOD+J57ho0ZW1SWI+mDrJbV83JsDWD9aSO
FsO9Ma3paBTLzI0QgB0BjcmbcCuH3GDhcqOWwx/+0c+9yvWn0cL/vAmLrMZcQ9BptMHeEUNOcONm
51hNf0S05va0LdZp2wkdNrlLP6Npod0/6Z20iwTxzgIUYTNIpo9NXpTyifffy47JGLR3fRLO2Nas
DhPZgEWDSQoRyiFKOizXshZFc2bVLRLagXIA33LrNrUPgXBMz7yBsEi6FTl5Z9PEB1RFtvzhZbIV
u0pNTsb51MWSkdHk/2L0/fCUekWbUnAyGCxKR1m2R9xUZmeUDqIryuxrVjVpLZ/sMjeRAivJk4J9
ZFdsRhB/bqdqjiUfLmF1QoPe9Ymlxe1T9aObbired+vgNqNlbcMgH5bdGgTV+brGULXLiAR4pKbG
wokbz9AITlH98BgVqbFQ9D4lRtPpbdOk9C2n1FQwfhAwo019dMOkfGbqr1kanLj/Rtd+wPMCWYWT
QYz0qhY2Zulw8UYT/vliz9u0F/UFQpDE3ogBAcY+Q8/Q+DFZgo8W7pdpY9F3xJHmuKZJs6Fdrgmn
KgmP7Y36mTWc7GqwofoONNdYIz1aN0J9iC1vSxYLvn8yauNPoLiYa8iUmfudWwxg6IqqYW2bo2k2
NiV+EqzyZYoMwCZN+amcTTCJ5VggzqFI1tbbcgxbSGstDbMtqhx0yYPMk3arp4AWoWyr1f1Ba47e
m2IsffhSyS0QrmYfKmb47YAWZNrzvVAa5Zej/EnkwCQDGmCQW1AB1rc2WMtnmmGlMdzX7AtsHOif
aFe2n4eIRnZGQroA3NKbj7R4rclXsbKqba3q/hpx2rym16TSY13tuouWQUNbI0NohLoH02YZANGm
pDXvob6VpR8ZYVltG6tO283ktEyRKPLGuyo1bdQhSHL1hWoq7G1ALbJqz/aM/ZQWaflVLqQ+0J/B
L0rmOxoq1t9y6fwmsYa7ArEZYlX2teHWDRZ11Iiis+2MKQolO+1RgIthZwGxmBzPt8RIrmqjFnG1
WIDpNnY8VNIHoVdPO1MV6nrs0+IynZjwWV6q5JhyxbXKiUgbDqaVPS8Gky07q7k+GoNhRVs5QofE
WcuMtNFpaH6dDcwa6NWb8IEqIBbFGqnFPVwnC92PAfBrYydWKn3bodWJSTyx9tEUh/DfBh26Fxqv
3aVJDkHst3UpzsxegH4TqQt6ixb0nOLc0EuMvGB9XWK1pN/onk1f8mEYnDPbMnuyInU16p1B/YLX
JMjT70WeSCraEaGzW1a3+qqz2C2Rn5ck7BuHSP6kiq5xkjZF5e4QXzKPR8s0zD5tQ+ds6lHb+hEw
lGYjrRZlEdRhNsfULuvzFI87PTsMuOdovMZmBy2UKSoStf4x0J8197ZEte13qK2fTMpgHZbXUFO6
1V30TJw7/TXJdjfbW5T6Oz/OOro4BLSE/UbF/dzxixdnouBKLHPUZtbPlso58T4ATBvOEuQY7/D/
gS/oogArkw441dOJHACq4qWofphDGNOw49Xh+x/qHCGQ7rETI3rqv7qp5iDUE7zd+qW08q+yse1q
YzqJ+FAWSbisPU3XwV/U8P5FTm7zS3onrI8Wr17jR5TdVqFnXRw1ez4PH6Ghr1U2skFhEpl4EwT1
eUr8EdJQEoXC5kyEHTnjZUmZY5sQgsOKGNfKvutVOfMwh87Yy6AvztA6mmdsNWmV/jo+/29V4beq
gpDWypV4o6rwpXmJHP6vv/i3qEDlQNmCEpvkkAYdA4//v8Bh/R8qAsiFCeBTas1V+e+iArhhms1I
k1EhoMfUayzfv0UFpNA2cX1ANkBt8Ed/VVM4IaLY8IrXlCaX0zsSMDgFL+kSA7HmoQk4kDnSgEDX
VYMPtKV7h5hxQgb55yoIsd21BiKYkV9epQxa4Ig2OjsSw71d0BvQSAHuPYdA77dx6hnv5N7+eVdo
wRk9jSKc+KK1WvM7oSOz8Mh6Ex3DvvGAKulxIlFssDa/Pefbf+ouv4NsXruKTWUHboPmMZgnd2X1
mvapSScGB6r4RIhYfo45a3kHAPLn2EmTUAXoTRrakDxl1tArMqPOpfY7pU7k+pE3sYtKGynZFXrr
yYEJJHp8+85OCCc8L7rikpgAU7u8tiZv3+/jB8COqvow03ElYftoGqgWhjZNoNzr9/gmr1xK8YwA
aK/xcuqUCS8qDkt5zykd/xY+GK9Y9pAuK2CfefYOiv2VkVSOxxflMow8tpO3QlaqgJ+E7AmdV3IO
XUkdlEy6SxKLvZuxoQX29ii+8n68uN7JKILMXEo1cL2msJbqkFtBZeySQcXvXOe1IeRUAypUcHvA
y18+rSDXyxyXkpU/q6PBT5Ilmbdd3C/PdjjU71zstUGEigaTWNumZhxfXsyrG4XXlKpiOIt02w+N
uI4UWVkcreatmrTjvz2Ir96cxg0C0xILiFoH+XdXhdMHuosFuvisdzbSS8Qu7vBIhsSp/P33rJRJ
KZev2ZKu+ONSqCyJsudSMGJ9B/3NPkYpvX37htYB+q2Gu35bL66y3vDvN7S4VdNa3JBcypsocsMz
jUDzowt07HIFLnxsdP/57Uu+Noa/39j6TH+7pGVISQ+ePu+MwnXbiUxdtwnyTC8Pm8e3L7WO0R93
R4VUK2KqKHyfRDy0XhU1C3uUTRV7/S1YUxT76CP/Luj1nzHkZedjVti8TmOyA8rSdeRh3S5bNs02
ENx9PJTq7O17ee1VV7QCaAmw2v5BXmo8DuFsqDCIN2QDg+nO0mOm8uBnXrXRo8d81b3zcb36oLRi
OkTvADr35ONKjIjAFGXXG1T66gz9CUop56uoMWS+fWuvPSbXxDm3rlzgYk/eCKwIUTiCGoG8b7j+
mLd662Qwkt++yimijOekmNhhga18S4ku9+WLFxk67jNZrEJT6mdtYY++hKuxQ/0d4kUsaV8qeRYE
QIlt2VEMwGpMhBsQundmkT/vl2QdoH2CzZlaX5+XPwRPqsm5hlXGKrpM3RWIt9rziJrve9GJ1jqp
v/wAuBIbPpPjlATTuv6S3741NAw6sqZyrVFF6dGkIEtHubIf0XdchcqYjg3hujty/xBGcn2f8EPs
y65PhcY7p7JTv7MV+nO6ofFk8UVSUQabYZ/8HgoiINE5x28qEx8yjQMvV+BAxtBGuxoKjn7NoO7b
vsvfC4979cpEWLB7hZDNhuLlSMxD5S3hqi4ZI2vg+JxxjqoDg5J2iHH8qUzGevv2+/bnU+Zef7vi
CSptFjYOXou1abKhWTVlQvPc7ou/fpe4Cg+YgVN4TryTq2gXYws7Sg5+M/gAAwwWtbPuvaDWPycf
rqJwGa7ZPIrkk5ejV9DKTvGTgE0PPXUPN6He2WuwuwmT+GsXN8v+7bF77Wnxyq5nDsl3coo8DdJy
IeiAZYmcT/xOQ62NCxFA2NfkhVyJYfa67RSyC3xnjnjvuvrlfUL3mMD/Owgw8wIMPzWe8yrql6sE
99oFvUIUOGlivTP9vTa4626TohAbeMc+mf6mSuc12n4GN7bk587ocR8Kb0jQqHg09jmMd5/eHt4/
Z3byDS3SvTgCsSz+YrD9Ni30pDOsLYwaU0JbbFVd4zbKk2Ht7Pz9tpOtNDsYYg5XkudpojfQLdyD
ClP5TH7HzkyXfj918r3N9CvfmgTeSTCVqYHXOafzSihUOynmD1A0geXbsZsqBILNMv/9s3pxoZOp
u5hpDqL5paTpVrj5U1pECJPuTMSDm4xYhLef0/q6vZy+13O1i3kddP16yn75OvIdx1mE7gR8hdke
McXmAOBzbDW51LvKVcB8RoPeM8aN6L28r1c+BdjGzqpDUhzI7ZNPwaVeuKQdq/9idN4D+nlxAwe5
99Ex1hCn1JJQgQ/eS09+5c1EOLdap9kG8N6cnIo4k6jOXqVc0gr6TWV7GdAQvAboLo13Zs7XbvDX
WdliC+zx7b4cXF21qKbDig1VVA4Xqq/789zu5DF2PHHoAhflf1a3/TszzCuPlBIHdQc2IlqyA3h5
1SaqxdJ1XNXu0SGSDB2TbBOX7VGWNiVoh4ZnoTHx1ZTc37n0Hx/JuuiyjxMAp1gyTj9F7ElFVdfM
KGGiiREiVGZPLWa4evud/eMJchVpUh1Y069Bwp68s00w4QFYeGcXFGz454DY0epps4NducU7Wa2v
3RGzC9tP7VLLWX34v29vUicmI63CbEyrB2hS3RvL82AIECD/g3tybBiYmsoACMyX14mXBLUuKBbe
SlIi2mp2Lsysz8/rqW/f+eRfGz40PXDu1a+F9uRSdAdRI+Y5l6pDMI/DjBF+mYkdMufD2zf12uCx
F+IToN3rWadrLIJWOHiiIv/OMeNdY7DXpTFW7/76Kusyw+fF4Jmuu+5Qf1tq2tCNvHoFs2HSROCO
r4icMNIN3r7KK6PGhnqt53ENYjFPpo3ZCiuRtAGBxxLQAUkZYldOOrkL6nB5+h9cap0uQCr/gqW/
vCFXYGk3wpQooFVu0aUd8mGgmPR/vXcw6a88IJt66H9f6WRfUJRzHQBSwtuuho8kFdq7QgTVO+/b
+h95scT8Cp8jU4ACm0kI3cnIWR2sHKADJQDR0rysk6l+yO2xPPdC6ZBTMU7T2dvjZ63/xT+uCJqC
MDy4sdCJXw7gUmNtH1cGgRN6DCB+9C3KlhTKzerUiWSAIHfCSEnz1aOVVIufxmwc6cUBibDH9P7t
n/PaIPMgFaVw6rPi9NfQ7M57gs6IDfKGZWtURrKjRPDj7y+CSFsQucvpU54Oslo5Zm0lCceLGwGw
bExUt21ND13I2xd67Wmi7aNsJDzmj1PyfOCkhWljyFzzSICW0hrbmKOxt+RwKNCMvXO118ZOEyZJ
KqBD6vPpFgGXGhL6ocTghDTvIh3m+rxiFt2+fU+vXoWCB+RA1i11Wth2M/iic8iMmGASvSx7CAQT
Xel3yrGvXIVh4xDFjMiDOh25FFhwCg1l3ae60XU2esTTxUCL/vpeuAq1SlYtDlOnJRW9DEb3i79B
OAzsu3kS2yoo9Dtz7p+VDo9qiis4TdBLWc+HLz8xaLZw8HIX5kMfxJfGrLFE1tmxHOlsK5Lr9Cjv
K8MMdnXkBhfUu4/KI1jl7Xv9Y3/Fj7Aos9AmoNrCwL78EUttwk4gGXGzqEFYu26K2uIWkII5XMp+
HFHQjV4WnzeDJ94r077yGXAaWEH0Nos1GoWXlzaIiTf73CtRVCR26kcmHoaxii9tNCs+ZEX++fa9
vvb2WJrZY02CZtBPVu1e0BOFNsqcFkGFxfIEzzhf3vsS/lzlLB4pFTLeoBXhfTKi1JzDqXF5rCqK
UXZrtzyfCwR8MKeid16hP0eQS2mbbSLnDwFn8+UIMlcqs5GMYJlK4JBzuWqCzCWyPngYgr5HYz4G
73zn669/uS5QqhIcf4nApUXpnYxhlNaSoFC73FRFbmwdr5Yf635cvta9Cz/HKsRXyiDTBbKf8pA3
on1++xH++bpayJjRx1NxR1i9tj9/36jkRW2GA5TtjZkhkMqU+z1r3GdZUKAiQwkloPPervLPl2a9
IodWumlUWU/P/e0YJ7Gw6hLbiljJcH1/4FN5L7zjlZdGmvRz100Y5RtxMqzNQiQfqD4k1xDt9jJM
546EQit6JB/dTt75DvSv88vvT5Himqa1TJuYDQ+B0SfDaGGSblsbT7OTO5lx6JmufxiRZayww6R9
mEDyokD0BOSQeUJ/eylmUdlnbO9rvNeS8FeyRbwGnzffT76JjERc0vszBpBpLni2omjL4dyzlyw9
GwP6ncdRtzLeaxuw1WFVG8UHSm2BfeSlnsNjMI5tdr6kkVVu3c4Ko0PYp5E8rM2k/qytvb64jRxM
nud2GqQuqVlJBN7Kihq9nerAeqpYfCAGZKGn0UaXGi2ZO+CPSVVhd/eyhFKxcTXcibvWzK1sq8sw
tDQdoWQKLvQYlPZB5+k0n0HdRajOCpB+x4Y/EpQwkn50MNGpL0dn7HDIOPWAZL7maWLMZ2ojQAKc
xTnU1hX/mAh8NqGeEGmrNhwcSNcZxwNExHG8s3TZNDtVDElzwH6ZTmdgosOQEGtYq34jAMSiDO/Z
AxC7bRZHQ4Fi4ScY0XgWxd2ktkibibwsQ5X+CJYEUiLiQ0gzFTs5xFW5RRouILpxMwbLmGPaIStm
N4O+q1BfIg8FWu45g2/gY4ddQWGQfLLBi8Nj706uZA872r1vjkuA1LtfSWShCR8ITGAT6r1uKkxs
6bgotVsJzCjJFK5eaI+EPe36oUTjKfIcopmJwNeG1r0UDCe0lQjzjZOHa/VMYgU8Dw20Jz5APzRt
WTPF7iZYYYME2DdFgtSqhVSsITINhzpT9SO5qX2CjCbGRox4ahw3CMi6YcsBOj7vx8mYL4ua0hIB
kL0JjqFAmIzSpog/ISwfrvLR6UipTNBW7uNyZrGLM2i1qE9d/D8lcr1tIuyg5WRlOviaguKnW8/N
hznNhp/RYmIVmt2lJyLPKlxCZ1LP3REKYNW7DrTrN7uJiYehLJs9Kzlzci8L4V0vqVVep5mO7LO5
AebiR06XZz6sUrSnGcs+Bzmpi+OC2Df0QRVFT8h1JIpLlItfZ51kn8fOk7ClA3mbk6uDLErxDAks
7iaOAEDONzV+uluHCmu51VbQNBv458nHtPTcmUzAynvO6mJYfIBCgKbdTqkb27VjEgBVl9x5Lpyu
MwhKMCa6TMpkX3m6LYiMHRrISoECmDnkHfiP2HGjL1MVRj/lMpgW+BvcxsFAZivoyykBEJ8QIIm5
dMzTvbTq6Q62WA68v1OT6cN7ht3iukX0MFjgJjZu0pLNhlkKMeWAcf5n7OWUrCCNowo0yhqsBlmK
nKg6ByV8pmd4Dxx+xJ2CF/RpJRSlm55smxXjY+XVDsGuqBD8xlW6JWouFFu+lOxmwpHaXNpGWNyi
ylLVLsbe4G6MxLCuJrswf6QLROnVrd00nxXd6+kLO3GZX0RBgk96ykU8Ho0ceMulATwKDnMaZ/Ul
UmAZ3NZOPM2XodlVnxfHmqOPYeHVwbehA2bwIOoiJ8w3NbR7V0O2Efj6q1QDTytGdexitGo4yvKG
zDNTBctFgXNg2tZEaPTHpvRIPgY/SCAsTHruD569CjHuqGFqzhpzCdU+rd0oOKuNPADlGozmNkXm
H2xNu2nzvYustfVbYDt0igB2el97qMWEqbI+GuEBCX0d35FRJZyjkbBb33vwYRRyXWwu516AD/c2
cun4fF5fBPtH7AwEHfBcGpGsdIjRnO5SNojFJ2DxafJQzHAijqwADnV+Zwqy9GMQApMvDr3X9u6w
qRMWtw79WRNO1mEqxyrAqzfqpPkZ9IRg3y/SyeyLeCKmEi0zhljmTAItU9ySetZ+qYd0vIEqawf7
UZDO6JuIjMlYHWxuqhROVoScUptJXAHrg7Qz1jlw7RLRp7obI4UNm7tlImazIgCHibLywO5GOH6m
pCs/kbw8if1sp/PyMcWVUx/DfxjY1PYoNkZh2l+RvdWLh4nTh8BIRfCdvmxSc7D3hCbp0W8cL29u
Ft3S+B3SHBoi1KwAdxQjh3+fI9NjaLvTjemO1YMdWOg6K9vBzF/mrfqmrJadyxhIyqgGCH6MGQgJ
nhZ7IVs1VBmfauc2M8JAPh+8QaYoLgO3GqytAfQw93NpGbcJpX0DFGoP4WKOBeEYJZT4TyCjOm/X
rUe/HXS28Doz6uQ6osRobhQOms+5m2FRJTO7+THx15hOIdxSoVdexPg4AZxHBeEaHutKD0YAlDVX
CL4XFKEz52UfxT89YNbqXvoDLL6bGV2nd16QSHNfZiI0j1W0SvNhts03EhhathEgJsCkVOmgj6Rb
hJE/I43/7hRpYGxG0pm/J3Po3ITkSAOKJdCCfF4czmIjxzL/GBVCVds2gNhCknlf75ssKR9K5OMg
IXuzpCvkhdmt5c4TmYN9mRG42y4teZ2xFSy+mwgwXm7Xpz8QnkSzn2AdGNnSlZ3yY+zA4llmFYJ7
E+/WtRcUUJCEEfcTmQEuDjiTDeEHDrvgrMo5Fw+kkI1AACK4xhQnwjTbOb1ov2qSSskPABHXbuyy
Dp+BS0siQ6C+XKhlrp4cDj4FIRxz6PkY5punRVvGx2aaXQDHiw3wJpBL950QYvveFvX0fazS6Bsl
EO8BAb/9RNhN7PhjFBo/7Q4UE0WN7Gs3MI1vYNpiMKsWFPEzMMtv3urqOuORxU9OWy1fsYCnR4Ke
LLRTjm6/e8tUfqP5A3XKmQWZVGx77MJPQHU0iEd1fSH05I1n5izdj3E4R9Yug7rk+KRaGsYujUvk
uxh9ML/SC1mIhoQ+YpD3aLvGWZH0yWM8ltIBUV7Kr20n+3BfJHYIRr33Csc37JFdi+5rczwDtpG6
JBS78bUMAjUeHC8WAL3QE6eb1gxTdZkvM+1ZKvAecUIaXjoaeAmTgYZgNjyP5pyhCI5nGeBem9Vo
3UY0MXiIwaxNPM5tUt0ESRCRNDyn5eB3QSBAd2C9d7fO4sL4VR7JAxsncdn9qKIXXwCW5xehTZT6
1nVBEBJpTQzIGaEeNsyLJU6ea4JoRpx5LUMA1y7eSykrYj8wMxEaFOp8TwA9/9OuYX4BfFbDM0Ls
8GMDzTw4AAAbBR9IMF5k/TR+Uon2SB63suomzZSO9i6WeKjPba+6vV22Jmc8b0EVXi4tNP1oUICw
DGkRBU/Oqyl3S59X90TKmZtkUZjiyK4HKzUqI+k2+eSSOCNyqW57g4E5l25YUb0OgVT4jpW4T1NI
zMimNA1ZXROcAXQwxCpzXtrZFPDnhjNsM7eHM2pz4ho2zC2sC+0SY+lj2TNuiJYI+q0bje3RijnE
k2eg2BFoD2K/LaaS74SU+6corF2LzF2gHTs+Ukjdvce6C+8tZhMUFAA4PSJBQbhTWIQ9ZUZTtuKg
mi+dMyTjfvAaEABRGy10gLwi/THjWATbhHnlzp5M9wtGbuKgEZgG41bRGP8M/dKB1llIs9snURzb
nALS7toOkvDzKCKPDccSmg95ynzMkjEzVZldP0i/XoqSl002dbABSC8/RlPk1lthJ/Ky0QWO0wAB
oR/ZQ3i/uCG738qop4tpCPhBQxZitxFdF33C6ueJrSodcCBoiLAtaeT3t3MtxPMUT8gDpqkbHjrT
Dpm+CZSJ/SIYTIjli+V8aIQ5P8NSwuqfugP+F+UZBBd4GmrbJujXOXWyRwopYvDMS0AwdRR/SyzA
6f7A5pT041nHnNicltVx6QNgiSSfhN8LSIkAgyItKvhk5L5BySyadJMOGewaRjK/53Bcf0vhAVG6
L6243s8VJLYDrnbS2ZUuksav+oRMXfag2byf54I2hWpncb+ggOf4ME+93rtJ2Z5zW93PTNgrhNbK
b0BrdpCLOrck9t1cvmqwAWvGveOQxxy5qt1WSRWSUF6DSFICdQPL+OSEO6wz3p01O/aj6BYmB3Ya
sQMpL5ePzazZg3QJRiwQGcGdOYOHJH2kzA9e1+TZlUVaWeP31WBcVymn2I2Mrfh8zjwdHlIogPKQ
zBWbSUj++IlsnVpHSGGKiKXFWV8N3anbMZrcD7qqbdcXXVX8GMxkfOjLzvtU9QUsnMZph4sEMHy2
mQvHfRBxNf1UadKzWHaBuhvYu1/N4wRshUzo6r4XxhT5JmehD+DgUailNAPupiSCoR5PRvljidrl
figG1Lsh5qlP6G072/dEOjxkUz8+i9wbp6024+FcL0Gjj6yAs4ZPlooW2EqSl2etUbJsLRVhjkQ5
pe0M/S8gUUwQz/CYLGlC8ntiUJfuQKCy7GUefF4Rx4PeVlYffA7mqb6HCLg46LEHYsVmxLkzK40I
Al8D3YQ9TJpD5tvU8jGZ8qlA0NLJBBQx8p4FZFNcq9Fsd4cpir3LNSI8+poR7gQUx6nWIgFWm3uE
yiiNUvLs6w3VukIfGiwQ407X1J8hUyCQ72no0/nwcO7S6R+WntzzoTBzxDsp2/Hzmsji72yHk/HK
WPoewHAK2fHMNpSsH9hPeyaNzi5Re5SiDkawwETOvmRddACfb8yfesw4VAc8dDSkDEWUPqd2zeCx
8E8N5xzHMfo4a0wPCVQk9vCykd6T/Ury8Xglkm32K+HHTNe0n+VX8g8IF3zWlP1JBCp+pQO1kGjU
BbkLLKUoY2V/KSqXTKH/x955JEeOZlt6K2VvjjBoYdZvAuGKdHdqNYFRQmuNPfUqemP9wTOzM8io
F+ycV1VlZTBIJ9wh/3vvOd/pChCdLFSIGhJPqUNaIVT3wC+5UpLMtKhhwql5ZKWd3ExDAJMwUrmS
vRwCOK0XRczudMjGMDfiZiIA7JR+JEJURkN1SkVSUT8+DaesJCNEAMalQISSDnYidbVTspJ0Slmy
ZnIt7BhQCE6iUxJTFxuwvQl189+yU1ZTquJcg0mdw8c4pTkR9kmyk/RHypPUxxokcAQ1zrgEQTVy
BxOtiJgW8IDheU5Y1J/ZUWEjQS2tcKvpp6ApoZhhFQKVWxKpTj3E/1hQPllQEJv91Fp1n9vnP799
eM7e//u/Lp7r5//zv1+ef0ZbkBi5vOgvfr76gyEVUxAF94XOXIye5Z8uFMX8YSB10ZfePX0oZZke
/oW2OFEvFosiNlgkKczS/rahmD8UwPrkwy/ShkUJZ/0TtoViLkPIn9qYSDxUgzYFZhQa7Sj0l97t
T2PrxOecwwebIgEJ67tSSuOnWuqCG7UbSO+yklZot+Ax/LuiFPW3IA2mm0yOWWErpd+eBYB1Pwzw
0zuYLWGzgqor4fVWJR5+2Ky5gHzfn0mxLNFf2wkqlxRYkmzSLemSC1MYO9UNCwtfPPLs6GXMC1qQ
Q0c6E1FTdRF6rS9lsytOfvWIUC14bKjlKD2NFB5jQsePkCfF7wi5KIp6cH0lSYkFkomDybtTEUxA
S8rzDzidbRYNV44Yh3Qh+xHndlJqHTkBOj507u6zdmui4SBKEDumCMK+E6+UeYItnhIWeR5xaYeH
iVEkvvYxkp9ELvVqw+iXtUqoCunFlEZDvWp8P9e9WR7lTVUNOWkqKLWQHuQ1/DtzaKtr0ZdMBrCw
+l8tM7PuWSRW14JfKkQ0ZWSE27BxmkOrmrV6zRxGnddVJiY0JQfTH+1MYMYVCEmib3UYHxeyWEAa
l6uSZKq80vdKW0TPVOkoixTRnzDso5cOd2VTqLfFkEDUrQyIGbYOK21wrR4OyVoxsgQYRWOONCuV
nOYBRMzsAErJoFsa+Cxh8ln08BNNZD2luvoYaV0osLutjGYrjZ3ZQdoshK4u4S1yCCIeKUODiPJI
UHFsFyrKEnjmQZ27A/Tiy04hhwGj9gi1LBiCzrwr6SZnbEwuPsq8rsJNXOPPdMjh1R+YvrX4woMh
e0zStoMKUUfWFtbkGDj9PPn3ulCSAoOhM2k9hTE3K30iqIy1IVAWu2Ygx5x2qU92oZ9rrPGBzCWg
xBqI5YRvQnro4wbSBVWrcGu0TXRJEwSf6FRHgnkMmhGmZ91olOrwqhrDEdtlWTxhB113ll+e5dMY
CV4tJhE7aW5GgUW2kVyhAQZaKIFQFs6mwqTZCKoFXAFskajewsAomEvWJtV1G6rDGX7P0KcNPRov
5LDM4VpVZpAYetmXgB+CFDyTCNODVLR4zO4BjQ73Iz7tC9Tr4O4IsyJLpm+adk/V6T+AR54+ylCw
NCeus8zwLPJgAc1JMeuxWM6HmGdQ29xykADPjGRLtHi3J9iYDCiw8AZtFDwJKe5tEs+G5DadsUDZ
s5Gk1yyE+srVZN96pwcNabCvm/7Cb/2WrwOSp62oa7QV0F2aXkBI5Ats5mG7KpH7XyhZND6QVNZq
FCsiUygLjbqyZQkytKg0kZ56YRsQYaF15J5y+hgQaqt0mHZCk7CgGAgsBIJC2wI/J8lwrW1GhnQx
RKPx2uTh+Ipv3m/dQG+F1yojmC4jNksc6XYh6Y3gAggsQK/kph4uJTqBKBXkWNLWSUqT0qEL1KPd
saxZcWqLat+da1krPDkdQmKQcgs7a62M0+UIeOwDngBlWxjmxkveJxVk8yIpIVZTjEZ2qmSQYTCr
mXAitDaAeN5lGTjyXmzPFjZBxbnoK7IdDxosd1Cp6d5iZV25OcfiCRhjMjlZnBe7KqYyciEdUuhP
caEWrtQz9aFTREdlpOVzUcNW1zxFS/vbQB0t7q7Mgqg+RoKXbIgrZrKhB7AX/Sh9BP0nHUhnI8SL
Ww7lfFpwCJ2EZnxnI6WrL/JE6BsOC6sHWyy4IvIBQI2bjlUsYkKu4vQM6Kp0CUtZ+VAJKqRLIMwT
HNg+0y+DCFSfW4hjO6B0V5J3mSbBG5RRxsVFqrSc0JJMOqE2xvqdMQWRsaJ0L0N3svqRCXYfK+qa
pymwEFVhSuoSSKlum1EcVdvvs7KFR9lAXxaMyj9T0gZBkhon2BzoXcQjwa55icsx7MnhGxOlehjV
6gz3uK7tu8CwREIOhVinz15BpYYIohJti1xvshEJTDdDKRvVVg2k7lCHzJw4RSXlHtMxfScFiU++
C0WDTDHabNoqDRLttlAqqd4GIuBodpk/bgQQJR12wVJ+r6gEDjxXdA4CGCM4z0B7N5pIQ3AN05Y2
E9MkKbWVlOhErRGN93oSiIqJm8G/tbALhdAOIxMe+lh1tdfmXdCstDSEaZ7VZr3qSzHW7HgS6cnV
9GMOUxgrUALSmFGRxWG9HOaWLgYUiYx+QzXctNxC7+RZqbh2Yql9rPUg2lXd2FKCjmZIM33qi1ur
L5FN1pKfFXYCwoQGBcEc+4Ag2NBrxC56JlDEvy2ZyaF5qLvoVUHWTXM8DtVrP1HZb1HT989yMAlv
lTEgB/rnq89j+Z5ft/X7e7t/Lv/XsnB9JaKmjoKwPbG+/v7q2L/XbVe//4sfbP616vK355bwka+v
+fQryCD6cy28rPo+fUEiJ4Oiy46DcfXedOkfmwvei+Un/3+/+ec68mYqWUc+vwG9cvG01dFr+3kx
idzztyvQ9zp/zl66189B6CxZeNmfa1DZ+sEiBGsT6zw4a0DU/t8aVJV+KAryCgNbJvfeE3ntzzUo
BDVp6Z9YJvYhg6h01oXNn0Ho1g/iNrCMGsZiWyDFSf8nS9AvcgQVFzZaBMT5ls52LO2LSi5SaSkT
BQ71Sx+DQzD3vtMNWX8mhFrvmZlPs4DQGPen3XTxx/r2Nx7iPza6ODfRAS4K7C+6GcDyLZ3wkR6D
LyeXCfnX3syg5JutfFEk/LmVRQiHZAw13JetKHBwmGjy0ULQSDBVLaJf7HnSGA9refHNxjggnxfy
0GtUFBbLzmRZaH7xx2i0DA2kSKEtTdGyzsn8dcEobvX7HfdvPtKnrXxRPRC4KbOkYCtARvhEQ2le
oamMvRCa9z8Tqi17j5NSQ7PL+o6T7cumuk4K9doH1YURUVsPpiraVTcb332gz58IzQ/aVoNuChUY
OABkZJ8LoDlg1q6F0uXZ6ukYePZ2bW9Xx9XWXq32qyv+s7XX/Mn2PC+wnd1m97EpncH+cDebzcdg
X15/o4U95ZX9XZD9+n6W6+WngkzFMedTo1y6D+7Nam17jrf55kw5qcJ+t4kvSpmkEEYFMcalu9/s
7YeVu+pte2s/rlf2lb2ybbbpbhzXPXPcs9WlY3tn7jfv4OTp/d07+CLwAo3cqGIsXe5Xx6ft6mbF
/nWenc3Ouf5mSyirPl0Xv+zPUwH80/5saAj5JD9d7jnCZ3y65bgu/+Xfx6fVfuMe9/Z2/7RfPe2P
le2u9vunJ96Rfb7e2lfbq/V2vV576/W5ffA2zs4523AmPJ6fOxvHts9t57DhXbsbdtjGdS7PHNux
N97u0jk7cx1Ol803l99JBPr3nqNjoLDekbiho98iSfOrXm1Occ8oKvNCudIzssBDI4GLJs/CfQpe
8U5YHOlOSIdRWFmi1u9buZdZQBN1Dj2rTac7OgHJ6AyJEIfbSem0Z2h6JFq2fiQrCFzgYwHG0vsW
203IygVgVzWuxxkKH5oACjGC6sU4uwxHldAPVk64kBCbqrltCkwO3ZRQVaRlZdKNwIBMKvFOguVv
m8x6PuaC2t7LyjrbULyJg1frCV67zq9UaW2lcnM3WCDddrLcw5cLCL5yRvJK3wqwxjWTOh/+Dzy2
lmU0lkOa+kJbk82Nb2IC8dLkRzKfxjsFwmGxD1mTps4cLlLQUB+41ysa694VCqMBIIwKnMgGHoP3
QEdyEqLDy3GHCTWjDRCyM5itCE75rS9WxCdlakiKbYFuF0CO7gPINoQ6rT1ZqCx4S2n1WNQGahpU
5cVs+5FCcDrWrNLyxNBS92MiDPLCWKwkuw0VqfQoZUIyPNLEepvFTmSMXRZa7hCNTHuZVn9DPpuY
IQChfZIl+wrlC9EjwtRrK6Oq48u0R85h14Wof+h6KX1kcaVJDEuNydov5gHVmzoZPaNAJtOhxV2v
bNIiolNeIthFaBSX9ZF4gMEkGThTn3M5KK8bQ04fjapKX+pcAytg1BDh3Komc9DudTHeT5Ka6p5K
fdbc9lkRBiuoqOPotOZIaR2PWvWRtz0c9ri1Bh5EsppHXlnO83Wd9KPutMLyDvKkCM/jYVQFG8eh
0ru1XIVEPVnJAQxiNriUUWruioHEbgE6AIW9meiJrBRrSB+7ricSPA6tZt8zjYTiVmWEMTGiIedG
IO5Cx8oUeFZKr2mTlX1yjzRBi9yMw8UyuUBWgXQINhAd3wgnNofKus6aoqxXkznXuVdj4iDalhP+
HSWjuc/igEnylJvjxGoYwYiTDm2bbJowGR+rtm8Jn5Os7JzFMBo1zN3Gh5qUAbPaqmjzg6oFlrxN
GkyBji+l/eXEU+81lVCb2N0cUfSaUZtd0QSqk5ux5xxBLjgKtyMuVzCiBZV2PZvCZRWoee4Jitrt
ErSaQDUFMFFM1Np2dCquomkRGcR3RVQRxItGUOZaFGP6bUKv+3vyS6hh0iyYYgeuaEpKIPBWjc6V
Cm+/rnHZb4DVNZc4800CHFGyXIpU1kyMpLwPNzVBvPV5p7Ra5sVCVoiuD5Q2XNWtMsHAa0kaQ99i
NMhSwDtf+0tjKxYj+VU6dbsakaFBc+qB1cPAeKQ+9cbEpU3G+JiOWZVYXU3MCI20uULcb4tKnlQb
4q3lp6rwzQQqGMEaBzpR+XlNS5PrfmnRkWLFwoDBLp07lUjD2xZrj8UCK6W3NyxtvgZ0F7OQSp2i
TXXqBEZmXlOjnjqEA/eUGVwmjcP21EMsCQymnziqEeG4f/QZxyqyHOZ0wSMDvOqRrJGlJ5mDa/eC
YBo0FBdL3xL5efhiVSXdzFKtUcQVYeTfIJ8g3inLOBLzqQvqSyUd0QZIWegGSkKndD51TbmiqO/0
pZkaLm1VeWmw+jDKkYuK83iDFkt/G5vOv8MyaLVb+krMMZiHBzdWr0RPOKegWJzKLeVUeelB/yyc
yrEQsui1eirS8tqKXqtT6ZYrgXArckk+h6fSTkOUs09PBV9zKv78UyGo6VFxa5zKw8okQtxplqqx
jeLuEQplzdh9qSrDWqG+zLopc8el6gyx8VwOp1IUph0DomqpUPse55oznArX8VTE6ks9O5KC0qwI
/SaNgR1glfSKSOFw+sryb8mWoCiWYqjG6lIpQ3GnaE5PBbR+KqZB8BOwfSqxuX54aEVkSB2ipQYn
hLABTrxU5kWgEvY3dFzlUM+o3QWR+eCqRVTMLLtU8x2demyu/VLz5wH7iP0OLQ9MoV5tUeBONyZ5
zWgIT20DNdNjWgiwy3QaE6openIpqNqeWdzZtHQemlMToiB7izChsolGRzs1KtDg0rQg/I/+BYkH
C4luaWu0pxaHFJMgqp0aH8wUaIJIuiap6/nUHMlEnTBswdQCY0VSFv2TUytlIDveP8CCzs8whE0i
ed0d0W8yuTPPyFnUh0Ya8DzHJWMlWwMo/DzU2UIMDKXwvhF5a04kZuF67gsAkv1cNW/CEvpOj3hk
8N/HeceNBvLbAE8OKaJjoXGhv991NFmGJuD6qfDcZG4lGMErNx5N3tKwJlmlK5EqkKaAstGPLeEl
6JeYHpGMPrSkfZNeAWMEpp/onG4EiEG0dCcarI0jMpUY3ULNSQQZQGSQrikTaLryjai7EkKLZzR+
4IyBfDTr1poE1mikgCyJVUBsVgergr5/vgsigdsCLMM4d+dGhjnZTCADSrKdPgRLHbtzflV4E9NY
lx2D7L1uH+ONIcod0SL1Wk1rOD8BgcmkBA48ZwsoOAutgmM+ZwE9H0b8NNNPYGHjBBmeTsDhBlWa
vGk0uWmugrw2j9IJTxynQXo+nqDFsiD11xONUH+FnE669TmRpNVwgh3Tl7YANaDGyhU+ZC3nyasB
8o9u2MJKpmuW3aLnSo6TWiqXkUIYGidsT4AdGmk3LUKeD8msvGNh5pC3C5PZFCiB7FRShNEJZKjN
eUPv30G4DMzZX7jOpR+BeJ4W2nNcNv280msh3jEB71ughQA8vIyhEBN8mkGWEzM7B3tKOgMDx7hs
EwSUollC0JxYKU1hFhAUkxj1Q20kPDPRWXOaGVx8wH0lUzt0WhqNS54OME1WH8ojWa7VQe80/zhO
BWdds6TBDKJs7nuYiu+nGJkFI2k6pdAHdCITBu+ECWf5eWzW6ZPaiclbB5AycAUdAKao15MOX5hW
vjOIFjP6gXT3/hsfwC9VN3vNkmlZYnLCU/HVdJCRSAMI3niwIvyylcJiaCT3/puNfC5RWfMvG1mM
Zxqborz/UqISkKciaOLpwyPQ8pRK0XYK6iHERnXEw/r3JcZ3BejXRkLb1KkMifZy5V4+vBwD+2h7
jwdHtL+rzE5Qor9LmV8rsy8FfsJqtS8oAs/cveu6+yNV957C+1Tz2qvKPlIWvlB429Rk++U7/CA1
+erK5q+2fHMpVSlZqdjtg823+NNSL2+36wP/3lxTrrk753JPaUZJv18tBabrOgdntdp6/CBf73aO
s5S5qz1l6HG11GyhvaEo5DWUhCuXou+MH6TAe9gflzrv6PKa3+/yb2vUL40iM/ALogGWgnzFZ+Td
2eu9uz3tCpuPwLvif843B0A52ah+dwCWk/un0ng2yNOEEnO5emB37q83zrIT+IN7dJ2z7XZPXftE
bbzlH5cuwXbteZXNH1cbdune3aye7JX7sFqvVk/u9njkcNA2OV4Ftn1PE2XFXuQ4eTtq7gf7ytnZ
p7Npu94et1fv28B+v1p+6cvN8Smyb2b7JbC3nG7bq6vjFV++v9OMWdnU2Ydr+gL8+3Jz7V1vPjiw
m821fXO13Y62HdhrCvP788Ph/rDbeLfb3ebt+tLx1s6l4+4dz7t27efz5Qhynl1TkNvebndOn2G3
YXe7tDZOvQ4++Qc9j71LAb/ZOHy8LWfMmbPxDpwJpx+8u+avlxbAtXt2+fDgutfO2zfnwedh/K9X
xHIj+OmANKTrhsZyQOhSPLAjOBGcc4cT1dmc8V4d57tmk/a5+/rrFr/eWlqTad6yxeOW09/52Gwj
mwO6nOhccUc+JNcVX3K58H/2jiO/fOkeVzfuzfZq7z4UHPS1/XD2slw/vOHj2l7fXPRLE4nL9IqT
xrn2uMq80vYOz7G94zzbua5su5c0W54s+9Y7LNe1a29cj26TvVvuBt9cYdLS/fzdqf6lq+ZLLRp6
PufefbrZLpf+9e8PnSouF8vvtvClqUZrUWJgzd2ME+fIDWdpNZ0t+45PudyAOLU4kTi/uHI40c7Y
VZze3Lb4kv3B9zack3vX2/FHfnq1Zfdv+C4tKv7MleBwTbm0BPmV/PrlR1YFr9/ecPC4WXDtnW6I
yxa3K+eJH+Et2A5HYflxvvDs5XLasF1+lt94sT7y67kE+FVcytutt9xt9/sHl5bY9sZmR/Ea+l3L
GcidkzfH6/l9yy9zzvkDt4g974hLkcYpx/XO2y0/6u22HP/D6a7Fp96sCz48h9ZeeRvO5+U+v9zD
eW9rXnnlPPNbueic3WG5tJfdxI5aXs2JkXHH4XA5/PXpkP1Hw/TncGn79t//BeV2Ccb5nzG6V1Hx
r7f3f+2e8/eo/jxF+uOlf/F0GQjBp5INkHJMF9Af/T1FUn+cUGMixidNoV/PPeQvJZMsonJi/kHI
/QJkQbP99xhJVn7gBYK3Y+Dhl8Tldf8gpefz5acD9gC5gfdaWmRT8kky9fOtc+rKPjYqep8kKmjY
vWEcEJIzr3/aOf9mbvRlJQYOFl4v6zyIUpIMH+nrRQ4S0w9TdUZx32I1VyXii6U6ckOKoD9OTwaV
zAr/zaa+fiA2ZRBsxOda5nOM+D8/C1JGcKPcB6hpuio8KyxyVFIE5N+s9j7f/8FUsRWUZCpHiPkb
//m8FYSeSWY0aLbaIJyO9Sgbu7pPKcAmOTvGZZbdog6QLv7xXmRqyDzyRMbjFPi80QIzHzg+lWm9
QLurl3DdgXLLLqVWSP8QKv6Pe1H+fOM/fcBliMmqmY0hcvtyxMpZr2eLximt6j63nChJm1tNmxNC
NCbEGbiAUHJISdk85GaGGcHUmmFPPgG9NSNKGsEmNzO7SOOJtktL1jb034RUhLlGTuZWmS5fTk0o
5V6H6hoifR0R4lOK5nj1+132ZVW+fI5lvkeSqiExA+Cfz/tMLYQ4bw2Dzv2A2MDupXnSH3CIK+1t
TdrZlWT2DWKURquuSGos1HMpQ2a0xlo7xuRc6v1zzZjzNWjIQXGrKU/3c+vjuYxLRa+/OamWffr3
o/CP98pbhOeCQNGEl/35vQq4XiNRKuFyoGLZEWBEztqQZ48kDmNBGkpMS1NJeiBpC6P3+/306wWq
cKDhW1jLNWoqX2oKoaqEAUcnWaGtSbZuT3aL1InHpOi6b5YU/2ZL0CYhaqHvBBJgfvmQQaNh7LRk
rKF0YgiloRImPIj+kz2r0/vvP9Wv9wIFM+EycEetqYPY/rxDA0McswI6kkPAcuq19fgmSlXwzbz1
RIb8ctisEzUL7jlssq/MXwzzlRLPXe/4AkK0sUdbFWcBTYNgynZwjQsPo1uKHSRW98BF0nctm6Rv
7nqLGuHruWPxVLAYyi8y169whGnuh6Cgrc5QoRSYMAObONOEipBotGerzCcWiJQ03esk2iOY9PKd
mojo3wZ1VJ6U0MQxSDTVpjJzXKhFgL2x9WvtvJVyNC3/+Kgs90wNBzhEHfVroZxpYaYUeOucAuWE
PU4q748ezeafbwXZBk9dNAQ0AZbz8KeaIBh6OQ/JunHGMG5pXWFD0ogc+Wa/f56SLpesyvMb/vgC
U2EW/kU9kODdNFoLUGw0lPk+VRvJxWMLRLRBkZZ1o7/6/adiavnLgYYiLHI6A2hcVhZfrh9xtAw8
sDXZQlUZZI5iMVyhg181d8qUF5EXS40MMrUATuEoY1vdhF1akfGtKdz+ks4y75UwBCAZd3r4ohOl
Y7kDBrjHWchF355IIR+cRIq7O+4EwlU7WvW93JUxL2BAtGHaoL5PXZ/Sz0pyK1shvU1RvU0Sg0Yg
QPVg8wDDFO5bYnrBMDPSCNlqykehoMvvTH3f3PB4XPwmZSHeVxh9SFwz++haEFPzKidXqnKMENlq
5g/Eg2JImK6wFdMhq6tOvxkbsVrCMkKUjiG4BNnOulZdZ3NAlw7xVFuu+4xJiUPYkYV1iyHMo5yL
5JHEEyneItFYmh0lhkbXqZI5tcMRTAGuEbN8QNnb3GFYp+Gmxh0ek0ZvVSCbQz7vmdagDCwVfqwa
SMNkaou1H6PhGJx1GukXpBTOTXdvTZNYebohxI96XvTkeQItubNSQsdp8ZnqVToZ0gfdRz9wrawT
G7durfmONPkhQ5Ob4j+b9Hyqd0GuiteSgBTYA1Bd+U7JekLGVUrQO9FqVY8hOsrMy6QnUI89GHRv
daLMPeiMTDLcbu6lA7G4dWBbYdk+Vga5UHZiEhBzVuu9QBqv0oXFOXMYUmvzsRXjbUEMWdE5qpql
0W3hVyKDRl0BAdK1eQU+gbvfWiD+S8TooaFLjn2kuA7zJmmH91JEr1kaI8nGKc1OUaqnvaUCNVj5
reEHWDHgE3haXIiqh7d7eg2ZuYqOkJYTI1AS2GO3SQYkqj0BbDgGizC/5PI26oM0WR3wBSVBfeH2
OiPNZxUZd34RI8EkEzEid1ZDg6xWS6paNepnTPV8+VyvK1ABXS8MTjkskSY68RGV7WOrTr2ILEYC
JCJQL44BaD9GfB3hKGtmP77VxBkK3RwVhuVGXYvtaZrjJUM21sIXHl8S/WSxx/zS9D7QMR+MeOcN
mIXvE1/nWutRlT/XuH5e2kTDao0sm0sSAqdx1zXWLJ139RS+NKMGuLaJ02tdzKXrYq4QwYYI199Y
KZPO59dtwXBECk3077PFPk174t7GMJgJyGbgzRBr7sRz4Nwyf00wBsrzEiaG0QSiuRJEcrFtw685
N6WRbr8bqFwYmLuqFJn/pFkXJV7Y1ptn2AP0wRvTm1tmvb5pRoeGiO8Hcy6nNzmLM86cepqes0ol
OMdMEkFwegZiqT0TX3lHaI90X8lVErjYMqLM6yMtXbrlWRa746jVOyQLkXiAjarsil4kvZ6bfpXb
4ZRUMajlMLlUY2tKcJgq8WVTMAkhSQfQ7vlyxIrVFAWicJi0NIl28IyzCIyxQl5xMEwkdGpKQkc9
9q3sWBb6bDrc6RYzUi4anMCpOAbEQIn+szApyi2N9xBsKEz91pEhy+H+1VoyklAaFseRa6K3WRp2
HrIC9kLAei91rAjD+CJiwIreMGRdq6gbX/HHVYx3RpW0zY5L/4LsOxAZhuUbxyqRsTsGqZGJGxML
3uB0gW+NFxWE9jta0oi6RwO0+C7rg3KTdxkz62wcpM6Nw3o8xiRXY2JsW2VejVNQjE46jsa1Wcdx
ddbCANDtVoZeQRiWXPkuR0ltPBxT+hnIQcoDKRf7G4LYlt69yaAJ4kMVpisV6oVHin1OmrNQZxfk
awec1FkZ115G3OYdt2gG0c1YpvuubcpnWWmbApub3F1P6lTiLVWn9E7qKvYS6C6y1FCgZS8hn/tV
JNUeR0TYFK8VEbOVW1KDMR/EDW1DHWLOMI0AM8IQXoSTJj2K8ilPeHBaHageJNwz7B4JBSlWkCbH
QhMbQ3AgTC7vPKmMjSsB2/JrhBewXOmhj39iqmt0tIjhDYiRlYTXIAB7cYETQjDXAw6Lm6qvLZwr
c6/FrsrC07Q1VcNKx1gCCX6m1KnNr9cPhSFJj5M/DjzIzDaxvlnx/roKBciFJwlWFo9zNEifVyLy
JDbpLIOB1GdoN3EhzFt/RH3w+5XBr8UDrCUkTixEmH5Sy3/eSsFNMpQ5gKhdUM2KYmNtU1mONzQl
BPSg2rCkq8K/8fH1/bHp/3SEPneEFhfa7ztC6/o5pyv0Vvzruks/KZJhjvLqv5pC1g8aLir2Mcjl
CrkJfOuvkCXjB4UR8F9CmFEe/ywtxhL/gyuF11GOwyOWF0rkX9piRfmB5FOixIHnJwJlNv5JU+jU
lvq5nKDpxC+BVAdoja7NL+U/30xA0ydghhT9Qq+C8qiAWmMqLcxwKtKLPp0bpBt6pjYZT1Yy36Eh
IL3hccblzsCdwDYpmuprnLcmLpteGXXcqFpQP6N9EOqL2W8IH2OJDE439OYMIthzlNDWUbdDSglz
ZzbiwEpM67UhInqU1HGUNrBBWXVJaY27EylZ3whLyJvgc9NHDMVtqTe03H+C5DGTubII9M+wjqP6
Y8VFaESVQ/1j+hck/D+aBGOvIQc6qEMx166RB8IZEBl5WI1x5fduU1v8xgjj9rlJQH3LUiecLlLo
px9z1liCo7RmdJ8UhUF8oyllki3AyDAdfDDirhaV1sdJbATHCRAyWZqxpb+KOK2rVRYTIWjje7Ou
eezodz5krrvIb4vrKQuKiQ+RiixlWJUQW6MTYapL1dGgS7dnr1P/x2IvbTu8gv5KKev8CXlEcetP
jS44mRbVL8pMkQ8Kqg4/WjBRGHrntNftHOVAS9ADqYPQGvw2xekyjmczWuHnSAlV8O6G6L9VSl5f
zqJS6h4AJKEDzLjANasxKi/MoJbhj5Gm2tupr/rnhMRaBBSCtrqLtRFsU2qVuMsEPYZBAoEyCc+E
qASulIC5OsAh7O/q3jBHO6dMkV2fj3YNCac1V9ooyvellFi3BaAGZ6xTvXcmRFjnIqBX1CNQgs4m
fWpVF0SLxlC8butrHQ0HAkNViI9RqwbnIgYlO1f9zuvEqr5n6Rid+4nCswEaz71WqO0+ilk92srU
A58JU01tbaEl7sEuUw2ijYT06zwZFCrTTF4oZC1yUTSNoSK8BnUGWabwEabUQA8umNnPlzmJroFX
DeATNug4xLfErCXWGV0x2jHx4oPdGJx7FGpmzaNQyrT9FKT6TpMLyacgqgYWUGHzKECIl+xg1KQH
yBxZjGi7GAd4BGNi2EhSy23XK6mCdnFSr/XBmI6Gmk3njRXLtY2DL7uOWksGxEDQNaC4wiD+Uswk
pHoZ9HAEe3oyvxfhCMEqSEThqUN3eU8ud5exYOySmxxL/HWBtoM1TILyTS0T1BriICBXFYF7qBQZ
xBDiyMyalVSjpgRhR5K6LeG+ugJL2L/IDao2N24k4whYbH4kjyFF8d6N+Q20KWRNdS9L6B1S+aCB
7aLj4+fEvg9Ep5dOJMvBiznHzasayCpQIRHhIJCXUHXbSixSu6kGkg/lUvc3siBPt5lZ+jeNhHnK
rscue0CjhsdfIDL1PvZViB25P07PTea3lTfQ/XrtTczmyCj5a+ISK21He4IVWycp7GeLDT5mlRw8
WKY/zHCLZunQzVpxQegxSZ44GmuKENOnoIUcNAVuwKfZYUeFqNUaYkqLsJGpOMOOOrce9Si2oRrO
g1OJ0fCio65jSd9UrNqhBuDnzMqSbPEFy3TOfjRxrkXWQyYpOO2xqbaj12ISvtODQb4BKu43rjDG
5SEjFzxzhCrHdih0MQGewKCK1Elb2Ho84OPyCrBsNrolHr4L9OJpR5RqrQsu0qUMMp06gQTxG8H4
GNO6GNcsKKzITaVy6B3EshDaKrJqCc81TALHyyVOUkEyUbhzJCnUfBO1lN0psBq8oG6NQxtrKGOE
KJVA8JRx/FCXSXRj+Yl1kUVYT4FL+TN6n34YF90wGcv2GKn4B6dQz58JGC0fRRl8id0WNJZtBFL+
ix4G5bRqLBx8qBdDyFlh1047ddazzJHFpsX9J1Zp5Kl9CKIkNXDUeVJmGkdpEDqNZWo3b5uigfND
/SearjmH8jnSHPUWkZN/iliPALTX3byABSHqSwQLfwzMSc6JxWtlt68hlbsRQFfUkXI09o7WVtwj
cM0KD6hNhkNJR1FyoZpIN8qIpw4tKRnqOAEDwDRDUsi9g/HLumxxii+Jq0noe74vYWeZRFm4HRAf
3fpR30lwwbuxtIHHds9q3BCLOQ8YtpxZEzleVZRPWO0o5S7ITgZxXLYld6ZxFhScdYKyycXm5v+y
dyZLkjJpln2Vlt6Tosyw6I0BNpvP8wZxD/dgBmVU4HX6FfoN6sX6WPyZ1VVZUi1S+9r9meHmYWEG
iur97j23KpqOO8qEAFZrEyujXmU0nlnuAFnfl2qOdCXXzzZHVAjqaTCNrQBeluxLvffvNeJpED/9
eTBO5qSyF32dxj6Mh2XpI8vBnHUw8qsFkLvbvx3qTivDZNBEH5mpX+cHIspNc0/s0pbBtCAM4Q7s
P22c89z7OgtMJHGI2wGPcwqaMTJ5cTBjgvucTKWpSI2dnm952GN8smceZ5RzKA0wSsHpJKRcT8s2
LVW3HyDJKtB6SaXn0bjiAgvAhVkIiN7CKqTIbmfHkvN8dVFT5t3ZjCza0ERTSfjBOTduxVqjNYxw
YfhwWrP61gueQtsFUMsc0ryeGtsktdMh5LisdaE1LlZKF3tvqSf4jRwmK3LOOgghI37IyOcB8AMe
DLFzmAjpL0VX/ZS0DExBBpHvoRmWwQ7bdakuRBKGN3K+eONpQHQurY3bMiAkL69EF8mZOrNi/WEa
G8kzOG+MG9y/NEDMmGSpZlbwmPAk2+V3E8vlubN52Enby4m2E+ImHspR75NrQP72SGzgei106wHP
Fm+qzW2GLgP7iY9+GDh5TVRW5aBSrs46SQZzF1ve+pFoSgCasyZx8ozS/Fa2blJspV3TidDYk0Ns
mdCjSLXVtwuXnk7EG/los1B4z5eZVtx07pyL+3SpLI7KluALnISwn9jsucQ4R4fFs7ieSTRd9M+t
UQwZJrVxfMTCNsMaQl+70Uez7K4Fz9P9YE5ZGeheOZ7htdJd3+ABv3EBBbDDEABeN0s7x3lYOFr6
6mV47Teok25yr6ah/WbKqh4NjHoygLMFqsmpC+/ewSfMh+O2yW1bQiWHIichCRL2uFULPXABiqWg
7ENr+jtMrPGv4mrBB2A0azjGZo9nH/V65TtmQVaChF56N8IRnvCAzd2+jNjtW7/KBDj8hvBM+pRa
9VAFifDbd5uSvZJ7t+YpobdEL+gQ82jrdRRrQ86hlG+50aendq7wT7K5QbpMqMkYQ4Mk/m9/cdYp
TAtTZoGaFj5sO9ExhErPwgqa9ahwrV44X6SQ3XuMu/Vdhu/+LhY9EJ0mTvQ7g4u8iwTawbrpOgnB
6brKL1sjN22U3XkoP92yFWuE77fSthiHKd+u18Y7VZU1yGxLlHl+9c01rrYzvNIiTBnytju9abWL
MoiGR0kv4nJz7TU2CK0kYxuYzSz1256M2nexuk0RoI7z0xVA/X1nOP0BD5WCq9Ao820tiiYPfFfF
IAM0Fz5d7+bWblnt1AiqyrsmeLmJu8BqC3W3LJaltjnq0BjwFNZeyNaxyYclLopocnJN2wxK6u9l
vWJyR0XV8l9+kk/aZtRQYjexjlKwk60l0leCG/xbHTgVhDp0ogf5ozIt1I8JTG9G7hA4zfPo8jeG
nQ9Gki13oluMUFbEkxJK6p9D43+fpf/NWfqaxSKh+P89TTf197/8nzr7/Len6H993d/P0bb/N8wL
jJI4XPt0gF3Dtn8/RzvO31CZPEwNtvMnrsof/cNc4WLJ8A1gRf9qyvh/52jd5GhumNCcsIfTMGzr
/5VzNOLLv7em4dKwqaUFFeDgO2C78M9zOW9grwdTsWATq75L6TWHNRm6iOc/DuPJnXU6zYEW7J1V
nizgZFE1AYe2wdMHNR2q76Abp3MzjWSSSpd9yGqlMIzr1D4yryt37tx+z1Y5MjzXDn45V7sC2GVJ
bOuUyrzaLfH4aa/kg1mmBvdF9vRzV9Odw93XVPnO5+E6pcu5VUvUzwo0g/8qVt3dIKC/9kt+tmX6
i8qv0dOidDXvrEbux8G+N8sx6lIv8EZ2iuuNroy3zMsiG3G0Lbzj6slfw2IeofFdCO/jOV9QVPs7
Y565v0cX/EyNt321Vnoc82MK+6Kzvug03+W6Htq1xymDvqpB9rt8raNBX4Msjw+ZgSd5oLb60+Tw
Erm1JjZXGu3Y/jKS9SXnWROmqfGmGbZ+aIf1dRVVuc26dtnJaTc1DeDWZAq9yeoOLurjbkqWSPTu
eU67I2SWx7k12bU6sKpK49FlILZx3IUzRh6Y3OxOwltQlwLd00knMkU3tjVuaXk/dEYVjlKG0nle
Klrql2zSzn7nh63V7IZxj8AY1EV9b07xO70c4FCyK58k3chxeq4Uxv087paQzf/G06FyKsa5gIwP
JftMpgKbzmH+4o5+cqhrLoHiBcfQOyxHEkyrfu9DWvkoBNgzOS5vs7LPi8tDz/L1/AuRWf3KlP2Z
Gpxl28T+1AVdB7M9MzljwLhrZwOyymDDbxtKtZVpWz8sTfbgJFvbOeRQgwM3aY5JnPJkSiunO0uz
Ug8kZ8ynNouNOwNw6GsC0X1PvTO7W23Z+k4Cdw0+UgDHVt9wWcbvUo9PMUDcw+SY2cnurWcp1JvZ
euoGXl128AhkHkU9MAYq26eegYw38dPAvPrQWUWx5RwcpZp529nzvmPEbvfL2VAzTcwxCrffxOVN
MaTlRs/zQ5FNbF2l/rEO9W+p1TUDKrIvxlI8MxO/aeIM6q2HELFdtLV58ow5iMX8olw2XbYOlxgZ
Z4I2Xh1Kq1y3hiatS7KgSctqgyHygu4TjFx8AgZJoCs6cSflBm2J0u7KHQPJUB+9fa/O7K3D0VQK
tG0/3OFw/2lU+dp4FAhYoNZD2xtuFliLUs47oU1b1/w1jdBmiU5moid91vS7TuHad5S1L8r60V48
jrRD91APnL+Hn1VN791iaIRSsoPs213vcZbqOTEGCCBa89nM8YvIhuR7dRLnJrUy2KeUH18SqxEc
PxX0E+hz+bjnodw0JKIAnNvzt71wWjWuPetvQlaPs88H4wblaNC05sevvIDNH0UT1doOG3B/7CnR
00HmWNuCC2Cy4yd3mhFV0LAok46lf4Env3B58MSGT2pMh5UGFcXlsqmvm6PB+lq94lGxbQ/WZGT6
5b85FeDXbCPs+1Z4arc2VOMgV0r2YcT2/NG9LBpiUw5RN8BUwGBg7OG2Sqd6qFbng4U0cEZOu/FH
kYzblMa/pNQPcfwLtCaQ0wEjkg6zHG8GG/KtNSdbIESRgCktXX1vUgAPmagI6yE5qJiz5Vvebclp
6ltRynOfc0W1uf9NziqM1TEu1XnIJhF4Wr9JCwg+9lel1TdmOuzGrtxlMG+qPt6JfNxq6bhTrTj2
ervzG2g01AVkyW05cd4tk/uM4D47V3UUEH6q0VgfiTNe6vkTBNW5WqYb3W/e5tK4T6v16GZZ2OfF
qUazCuIcfix48HLjopClRvYAw4VVwtX6feVkbghZBuyWKrdF5TyljQSbo8uXwm1vPVk/Vrl/JL0Y
trYIrr0TbKbvmr5OAtMYo6J097mbvsRqcTjo5T/ZIDZDlzoH/FfPRuI9zlkeFL4jLz7Z0qA2GMMn
6JuBPQ7QCBgubipX5fvULe+HyrnrKrFr++E5yYr81iytczZWu856hSEZ6Fr/mcxq19orKozxlDSA
MPmk2RzPT67GWuZM/QNgb3Pj69PX2IMcSvzfcx+fqmK9Ka38wY5xNcbwQEN/cPVdrh316zsoUS7y
kSBn2hm7vETT4MU/YkhvlA4z0nB7AQGHcvDU2fTCA3SUZqFeyyeE6IGjN1mSXSynE6BILrjpa13a
4YKKdpdy4gspdWm3Rm291lmxJ3b2TAVeEwGOPKaTOCZ6cW8P2c4cX6n34Swa997B7Do2tOOhU3kU
O9cB+I+viMhVHCRElp+HymMNkISJxj9E66NDYdrGKdUJd81tlqsAb2VO6lqZWBFIaXnp/dgvDOfW
q6omfuoeuLqNelxr0t7ri/2UDuntWNi3gDXGjdvkpOUoN9aFOmaudhx8Pw7IQmE5kCdG6S9rnm71
xT00Thm1kCSAgQXwUvaLbwHFpDzhlApWZ01m89kj6h7hm3gzY2nfe92wnAy/hZxacZ+u2yqZo5J0
Z9ylD/mq2htOJvRAwOBvStpixfxlJP3LVMd3S1x8FFzN5vTj+1kg2DCFybhcSIYpEKzyBsWA9F8e
wyzvcqwlrqXv+YdVZNH9jJ9If3pDvZfu2t1QyebuTKjAnsX82lLmISlL/2X0jMPSak80FGVbl/Lv
S2XQbTw1V+o8nMEyUgNsP19tZrahuB6MC4TWrRpwHRhAZ3dW3bonPU0OsgGS3snxtfV12kvSGKUy
rVz/IW/iCzQTe9tKPkQw596Wy11EaOAZ5+Rf3C0w7cryBlvBTZHNziF2+RpJvYam5/WHfmFHlrnu
Zx8T2lMaJ1rt6gQwH6uxuAjHbz6pJfEutpbWAdDn3WyKkNkDZjS9AjDFmuYQvN+k5njlxnnVWbme
FriN/ntMrLAqRR15XUfYbzFP2lo8Qt0DCh7Pt0bdkku15H4ur5QAj/y4DEraXcYnR68uHZjDrgZ3
No3YDpL8NOXUaoAk8c9obF6EKAmzTtcQga5msKBbdPOYzc+Ju8S3yoo/M+TLEC46jQP2AF4gSfNT
YhOqtvCchOCwTC4Y/gDego+k0V5/ZeftUAnrY2PwdxWMIbZJwitEHl8/lx48gOnzX90wwy3W1FMx
Ep8W3aS2BeT3+76dIL9Cb36z4Mr99cONN5J3dOb6WCyTt/P80T8XUkcTTLB4vhdeUbMjwW7b+E76
WsAdMJ0kmsn8wWlmy8WnWO5EAorsz1/rjbxHL+ZToEWAV3bVcFj62AxHKPfKEz4s8etvU1BOn0gC
xujneuZe0G3agFXk3i8EXpnqmHC0Ja8qb8bF3w/zXRevm4LUeQTSNQ+13DyZlPQCnrCcowkxin5e
7MBVJn1+YXfXadUzVQov2pWcWI15R5BfdDvoWEvor82HMJpIQ1yqm4HrcEl2ymseRGseCH2KUHSZ
2np6SYPG2D1qTnHrafIICWmHA4Bbw2/BZxM7lH4OPbfDTWNv55V54OoX772SDwR6pwDNRp2KKs7I
VLbLvr6WOCBuPa6WeV8CyI1cbX7MRX7jpvLWq5L7si/OnLbnkM4d3Itzv7IL8teQMQGjs8od95zZ
Ptx4dkOER/9k4E7EXQZh3XXin4xRVDDl88XV/SWyk2p8xD43bREF1K6a0uYg9Hy9xGtZPUK5/eJK
IqvqFqQlVWaHI8x3dlTJcGlQZKEOL+UR2sNe+Pa29uc2bGkmYt1N2BlQmMRIJudqIV+/Tmm2M3py
wEl8JCabhRMEz2hG5QvtbDLOMzxzUvNGiYgM48H7QNn4ymue8bOLT52s7jcCdfXdJS74TrOPb/Dy
+Pfxkq03Hg1XQeXHfBO2uS/SNgl6PZVhWi0BNyBGJOoQkVYt/4YelZldgzkErI7qVjp1HuCVQVxL
rrMBHUpz2FSJe+6pqyjRMPYZ/sg7fdJdBB+9RBO+3rLtUj4UKC5cxSXNQoNX7pJm4P9zuMkTSNn7
bhy5PUx5vd87rmUJYhEap8++Gw5xlCDtmGG/cu9auRXfAook6ewhl5yYe7HzxIhxMdbFKKMYgOrC
btVnBjt15UNDT/HPnxUC8sb1ftX6Q7Eq/ra+TGtQIyZvZqy8qLFSQrgQ+ucnK77GnC1mhq9Kn1lb
oAu/e5riJl+1dd93fftYqMV6Llp/RYSsrezkzpb1TB2DPM61O+/rqRR8tlf92uQ3mnbVHocmTR9U
uUBqX2X72Lsu8HPBVhsJSk3xLeTn9NXqFTd00rbpK9dp96ZExRbmr6WsUETFrZ7VKilMsOeoz3Vo
mpnY/1muEnfkU/nrLaJkyIhJf/dWNNlwyP0u+U7gwUMEnzOTOQuXmyhXfJ49AwlompjokKQGTYZV
NnqfDW7FI256CyoB6yzzvav9SMFOMLd/LYayn79U65pUk/jlrjCoh4PruqT3WMJlkCTJ/ASLhv9i
JBHv/qyiFv06T1458fsKJfn5v14lWlbYpo3bjNU6h/3YuJN2SoqBf6fNrymcgVdcp0/8czlKdVzy
fDf1Y80Yku14I94nOgZ2yHMaHHuKGuFWUh3AiYDyoy0FUnWg2so0Ap5i1H1OdeU32445agjqSsl9
3xfTief0tQFsNA3sb421c+uGAYVqpMuZnrXLwDF652Ak1HkMp1o0d3ObBjmf08lUfk8bADyFi4xB
rNjZkKFQwCMIVy3u95KGPkT+BC4lVFnxsbbJeFwofIm0YhmPYjXnKDfdiR4V6sDuGT0zAJxgub7Z
8uphgordYEoTjXpzmJ6+uCkgnW7JNNb1Rl0P9avrHjpTy27HXDROJFtzeO9rRzJhrYf5iGVkhZWq
8nqPtdMdH3yMsMuuUprzxCC0DxN+LNSHCfeq1pj+j4t4/kVO3j+OBpNzRvLvCBrrXTZNKux7zgQB
vtL5FVs/HIMcL5VKMaMHGP/SXddc5X0mrjRwZcI8DZXuXSSKNgSaHCNK5F19w4CQ44NRuFKDvO/l
5xGgD2j31tAO9WAxK2itzt5V41i+TIvPTMtOx4veS++YpEm8AyEgh9CSOJHZ52mc6PXr80cUBV6O
0d7XeTI/67n0v9YcHZlLt/Nx+l0zIUMx+njyJsaAuNh1ih1URyVPXM6P8WjIl4lBO2Y/Y0b+AgpA
dIIpV2iMVRrIrgF2stTakSkEM3ubHePNaq/rsUF5Oq6z8O645pbLMsdX6ZeoD70dlQuIyBA1xVy9
QPjIMvEyNq2Np34c1bFmToSDNe/ie6aM7iGZJlQrGpmTjV2VlC5Yi99+O9YsL+5E8ZI7mrJnJ63n
F72mZO5Kla3LUKB55FGzmNoz/zOBaFyabw5zvz401ep+e06P+xnnkPdalL7zdMVlXFq38Z90AJg7
ALXufQU1/6iEvjyONFxcazwmSupUKl9jA6i6lk7+91WcRBtsTaIWotTTbNvkrHP2GqdfdCdw3ND0
urVCqyvlkzSzqjuaNpr+6GXM1TO977/iuS7ODDvZGCMoRNrYN184EZhTLjhzytlW3pYW5db8mqyY
0wOrGbOtzjjA23K36+z4W9qJmstiKvfH/VPewkALy3jNd1CrCUVyhKxlCc9/iJmF7Ps58W9VMV+t
e1Z+NC3CCYzq441TKSPHAUB/1UYpV9y1TlJB0QFyRWnfwqhWOUyJagpgHF5sZtnZLpPPid915uJy
9n4RY/vEJ7GjEIKyh7VwmvMq5iFIHEYlZmayEaIGh8mTnp3AvXWBLWg4iktORKv01KnX2YILfYCC
axjQuITyDlX7auf++MZH3wV115SXynEZVK3M8UNWeS0avdI9ZmhQe68pvwyNvY7E9LKZcS8cVIWZ
Zkhn915RV87ATVhDyENMnuPUYxqiGhWleDkpyK6ZglTx/LjSKMN5PJ5PjutVzz197qHeivFBYTPY
jOAFOT4uOR4gP0YhSGxxHw/edDbY/tE6l3ypvCzuwAxhxLFjNiITrq6bLLU4CPSG5gVx3GHUGGvq
AbouEWHKAkpFCSrCYCwxTygDZFOhtH1JbCASIp/3raH6W7xaVbi69frddp2x1/1EHW3bMraeM2ph
b/jaJaNa6TfGgJwIYD033CBSvdJ/DEoVUdrBQoDx5ip6XnsVPz0AzpeKoreHLhb+rR3D3dzERdUd
KBGaToJmwj0LAmSzKh7N07T6mdwZDks10T+LFrreLauAMF92NxGlkruh19IvmDjZyYJuPYZ1OvEc
NiUCD/5eNwuzspx+1mFNb238cXVQxDluMa5Eaz6ylph7PFPWg08vzgfUscXfuKb0Q536xyfNE/Bi
On9uqM6rvCEkGuIditECtFWXtf3SD671wzHRyA6AvcadNMwmmsHpHGG4NVRq5JM1bztieShlhhQ/
o59yNGZ1XprtwGprbtzWmz9kIYrPxlUTixzupEsHkE7btJM2PepNM18mUDJH/Ova89QwUhiXmDlh
wZMoQPZB3ynmPL6Zhri9gQ2XREY3TTtRtFMakdNklGkAcqYJTcXzx5JO6h1TWvVYTy5SPffho49D
AN4PR7SX1F4aECazsMOlKycEN9zo7EDoFNxWfjueNSPzIop89S4wS94Buk1m3vXliOVLNEvzERc2
eOpMOAmk3CS/pyCQpEKueyNnes0oz8pbvadpQcUzr8SykjFyaOiuvPXLnibwtnyk+0g/1SltXpmv
4lfb9jBSM902ttKgNi92KTSBSjMnFFzg43hS6G1hxpyZPhNbztt0pFVjcyUV7btSJNB7u1rezqaa
73MNfslGK+bksUnj4ilehul7Zl2ukBWZeG/k4jNV1hsN9W2VRf3GQsIbWXmaJHDDfBbcxC69DZWM
1RRgVZi/KM4oUdJGkCzz6ouDs5ZH7laZRprfUIVEa9Tche0o8ZKx1O2tVrZbWWaWFzFtAtjTJ/Nw
n/QxDiqlx8ZLz2pzmSZXC+dkTo+6L8UekvBBjLbTwx2c611qt9aWi0wn9mWsQP1prbubmZztZDck
dzonpQzJoLa4A+3xKysN+8CW2zRwpFO8BjwJrcZym3mLfN99jdqQnNc89n7SJi2ofVt6+xbBhGfn
1GX6DYffDllz8simZKPDJKDOUYmDwqqz06wIkkA7LiMxg763Y8lDU/qnjF0BGGaKvB6SjpjPVloQ
25hX22GV5yoq0kZ7wFvA0xPoE72VBYME2OIbVZkhbnQm7t39oEGd0xw09MxeyVBqZrjkEGqNzEm+
q758XowlTPVCXBg2tGEBj/AyWp35rhhm7KqSMNpISc4mbe0H1acHTbYRpvD4eHWsU7W30YwUd+Sy
rbQ1rLvsl5pBPDfp7XW4ju4bR8z0oqorDnFWFGHsWK9p0+5WIZ76HkXP98Yt/WHvMnZPnSQEsXDH
7sDKewFxtau8hZdBWih2eT9vSgdZySjWXWELol11Q1y6W+Kwox1me+XG3dhDs0R+jW22xL312nlV
+6FL4PLKG/pLD932oHlkcTex2Vn7FWNmEjj6JH77xiJvuGpZpSxqKiZiJc9GMxvHUbvGdfXUHe87
c6ofvWTQI5yzlGqutH011vpEuOjkMtEIGEdxDMOVHK0Yc2l4j9/WDBclGM15V8w4MhgP5gYHwby4
cJ5n31q7+SGpRMeDBZhcaroGSoty7gdBAwJkuumYTVRH+5VYhl3a1e2D1ujjN+PfBi2dOcmcqm7X
WIbHpGHhjq4880TAcrlIM+lvHIxBVKh5k/vYTc54KlJ3Zac5u7/cMp22fWvowcyeM3CoGTvWfVvu
gEFlWx932ZdGg0dQuE351puGjXFO5Mcutdhn98Jn/1s4r6aVGhExtvVQ1qmzhegV15uKztH73s71
G0timNUNKaNK+d5+WZzhWYtnczuC/P9VzdVwqdrFv50NyE9cJemTy+nuR8wmMigBqP5SSl1Eg6Vy
7ImNfVZ6jtEIZW/elWDK34UOG5ImH47Ny0LEL80bziMpI6cuF8U7IYlym5RxcldrM7LgldCsZ0lx
NzUq/jWbg3bHvMyM6A7y73MohHcF81EGJ6bcl7FGAwdQz2srQnGMM+u9qfV8V+Opi4inpD95gm8I
t+byYNo9FxJ+KNr+ssn8bD0+uZluk0OjmOBUs+ge8S5rZO0K3lAzdKGOd/DiSZfgHk1l4ch6dtbS
PyIUVqsQ+6lF6wmDv0b4QDYZunHvrwqGv7CWFTZrvjZhteoyyGtJ8xoFAvohFcu6BVRYnN0CG65g
R/U1xgY9cWsmI7Op1q/cL9mxGBZjCbStPahR7QSiNI0MpxaR64zqtKyJOjD+7EnPsnutTGvdD067
ftB+1bCMdfXDigl5M8pljlqRd0++qNtt4yU7juj5KVV4R1AOzR3jGwyXVCmU7D8nnezeyCeC7c0d
aOui1+ZIEK/Cc9cMW3pD3eelWz2mCjBB6xL/8kwynmlmWlCRzJPwYFQUEG+GxExe5yX3Hh1NY2xs
j1mzbeiEvMWGlN3kVCGpTeor40BvdNP9d7zjPyLjyVOQ3f3P4x2P//K/m/9x9zmW/x728dfL/pHr
sP6mO7rpIIKbYAcsB9jAP3Id5t90ePAcjn1WJlcX/NE//Cg6NhasIaYvQIXw4ivmCrVnSP/X/8Sp
8DdThwngwQT4OyTkvwD7cNx/sqNYDnKlZwsXML3Be3H/CYcwWWbhjJmfhjXPBC/oHKuaI/ZDzg/i
hgcE1Cw+rDjuFdDFpr7T+5UtV2Lq5MI496tfNKqN1smfkqIn7l4kl9rtgdBKjKubyfDji5d4hth1
huwbeMrW1D4aNvi6zRwv6i0zFnVvpQyt73NTLxEsLM8t7xKLMdW5RU0ew6JiHkvxlzA/bMolb0mi
WHKrA6SVL61RpoUb4GjVxy9VluIkGMmdNHiJTJnrxHnlGDbfTEilW4GkyRBvzCgOxETH5G4d4RJv
vLkZP7LOSAVOEn96F9BWmZx0ZUvpmmrnu8lQjkPR7pB/Y9Avu6NPQlfeqAHHYQhrQn3kNRDWTbEk
nXVmj+vTa5fMEyWSnru8UZUMm7b0UyJszQAJdCNWhQl/VbhNgyRlDxDmQ2X+JLJbzh6dNOT13DzG
Vd6tOKknMupDhPXOzzdzn2vUms/pLAmw044XaDTTXuOGxngtVhJ/zHQ+x/sZqHEMTbHZpOJqGBYk
ZX7VhLUfhz7Pfg9X5WLInPy1sEyBG0FS84I/WVg37GW7i2c6tNOjERG4tg3jNIwttos1BueM2f2a
iMMiSzqOsbj+Hhu5c5PU1/ScqxOkc6xrpg6jBkKD53aABhZJgCGYrxE8xSHO3yVD698tPeBkRuD0
kuOe88nuZZWokVxw28otNQL6L3EN+nGhNCPeYje56f4kASX1yB1G7au6hr1WLy9c5SQHqz8pQlAI
+FoTwu+USmay+ij+ZA4HvH+cpARJRAbD9S/9Tz7RZw/5y76GFqc/+UWeXwO2mGusMWvjBiDuNexo
MEFpgmnABFgMhBPln1wk8/P4Jf6TlvTqGT/QfA1RXqG7DtV1RCvZepGynP8kLhvio7gyM2T+DXZ8
XIgwUv3frqfmz8x3sJVruRBv3ZoRpBmn9Np0PtiUtZpKx17f8u2T51k9ACC6rPa2tnJUNzlbxcjN
hc0BKcYEwT5LdE/EDvDttmSRgwTTTczXRJZmEw+2SWNCLuHojppXNiBZUK3DxkksfMdsD+45uzCV
SLRYOyuHOSYFMBT7YbnG3tF0gELh9Nq9x6HTzGn6Ttb5AWu296QRov3NMViCu2COfC4MEyMnu2HS
HM2g3A57buP8mvRrIqhNlPvhdfBkN3ltYthhHZSPCWPnF12rC7SPWQy4hDqabcN8XOvXWmQ9x0e9
xA0kuHRpQ2upY2VV0Ho/Ir5B/fng14qUy6qeJ80iHk6HdyaZ0az6tCPqolaMmz6DAZI0bEITkQ/c
IZSCzSERhNIPJJ7aIx+tgJaqkguZqOZ21K3iIdZ3nn1jNSOWqIbJ3cPguFeEqWNwR+sMCVD1gb9t
a5WpF1Cg2ciakuYrq0zMeA7Ue//heoXnggAd7fuEW+nbUWWfhGmekZ13bWZX2zrBirIx6kT/LZuJ
TfhoDVpUW5rTBxZVF4zyWswXU+bQAjNABIeww0J40Gh9ZEhUzEW/TaZyfiLEi76LPOu+kTMR7qmX
Pi73zkz895pqaZDtDdbxqBeK+UHRq+kpYSFkmOhTcsVBfSEPAaUdnCzUa34kKdryQRWU3m6IDtvT
VvPM9L71zOWo4tapIgAJcx1xRFGUG1VOdSb0tvaHuGQAv1H5UNIEJRP/JtfqdgkWXGZPCPFIz5Bl
izRq9MF8VEWRSL7yxf1OV59ovdHkywOHmupndiTLmJ522m4Y4jXyqMg4IjXZDp4EYhWbpvdKP5rt
CotXJklZ1YyNqTLVplFFS+1YXyqdGOMzIyg6ypXmprg+mmxyNaNoksgq+vpoam5GIiArua7rdMyg
IpjsnTZm12FYSSbmZKHL6ZwkLTNTvH+UDDeBTo/vwWmuujRFnMmP6Y6Jc0r6vCnDuOx1rPYMf4wo
aUgdndEs2zQqLBcjsl2sczRRsS2DVHaGuWvrhOA49V3axzpnot4o4StGGi4wCW7xRT0iwE4pJ8Na
YLQT/5e8M1uS1Ni27RdhRo/zGkA0GdlX9i9YNlX0rQMOfP0dpPa2K5XO0bb9fPSUKpUyIgjHWb7W
nGNmIqTkYBZcIuZvkIGnyRDRISdQTRlpSdTrOtJ8qr9TW4XDkIvzyDrjoPLrBHE2bfTAtmLzFUmL
1h0dxjtuZNH6TU46PAuLjOZYPRCFwOLBK83syq9n195N1kRBWoiJ648Jk+kTA7j5Yy1WJmGJGFkm
DL3sR5ugpopJ4Th/JAwzqqPMnHk96qhFcV8K9I07skjjlnndkpI2x864aTtQ0gsrIWbdnTv/TXkF
HcHR9gsVCtOL9UNjVUO8xcz5l9gSExud19wWEaiSVu63zhng9HilD2M70KyxXlrQysnrS9mu0I7N
kMKNtg2E5C0Kp2auNvqq2SubQHGuDQGrTCaLJWMmtvDMkuMW1QfPfKMrq5633pgtP8fCX12cJpZT
Hyo/nZLAKJ15uQRpRTsCOLf8oU0brncYCc3Nh0ktezpvBdNaGn3ZwdZa9bNwvPraz6pujSxZz/cm
OyVdNiQsJgRiS8jjmtc2wX4NAbtH1dETuEnWmmg5Rawwvwrrz8qhN+XKp10ptCPsD/wyHH+kf5EB
A0hPGKCa7BSrWHfDrqNzthtLIrp2neo52ExgDuRp7DUupIVpM3AVDHISdQ3jV4xPqMPQ287aPl+n
OjnmWWY4oZOQnhChJ9IbugBu8yzT2SCMWas13JaWrgXSWikAsOsvDSSRjMFsQYPwGVMrzYdkwJyK
58nfbCCIRsWeDQDYjw15+kNguOgOCYOWTWHXLgkFTW2n17ql+vmMWmqyL0juYxnLNRbrnfRlVp4a
wzL7F6dBfTExUHtQqUtobUNUAKNLYD8nUiS2N9FwK52aEvVj5JFpBOGI5jDeLomaJ1zWZvWPbaeb
9tnKNOORGb9ZXLACXW3fjqguGDTEwowyQtDePMPJv4qRQSVigaroDthbsbhsnsktVbK0XsXMMZFg
iry6hlNSb08vvTrUg8ZHqLW6vKepG/sRGXt8mn5IwTfH48CoRmQmUYEea5HaS/QaR3NFkqSt07EK
6fGRcWlq5muyqvkjr/RtSdsL+3cPPSsJV93hg2mdzSKlV8IdtwU/kz7NWAhOzLyFbyfzyt/XZoeV
5DUkK4XrqBiKowZiXpG7sJ7WmuEx11X9VEVprZGdKlQ2qvIGYAlz/lLKlfohc5gxBHQkxmFX03Z5
zjMdivvglmxlsczolGYZ7U7ERMo+CaBb4MqrdTV3A5AdECuTR0E5yX649zhAsYmOsU+FajVffifQ
YmvDYN8Lve9IG65HKkSELfOvxisWL2Q0VKHn89EEoPVKyp8Wc5QV72ra6/u8U+ln209DFdb50GVR
ORr0AErsbBG+PWRk0HnkL5pNhKzU6K2efXfOUWpgyr3q7Dl3sJS56+3WiXpaV6xbeM4qBKCOp4zH
LtXN7sg3bptAK+xhT3aB1keaRoZbCHXHeY0JbIkDrzOYFAwjDymXaztGmTFgm2roMTIhX9sqiFOZ
PGiZ5w53cweUIbIWhizBQOfT2mPVdtzdBHT9wxJaeeklk3xjPaevq5w08ig1X0+CxN/UKl3OeY1L
Sc7jzquzdA5BvzD76dQoaGAYLe9kJcw76OLNuGQ6zoAGwxH2ezUXzKe5NeMvDJE+sbG4be4W0ViX
Seeka2CWTP0P1E6dRQ2VFPl+SBEcHBU2hat+Ssd6PxX68OVZZeNHKilsxunShBak5zCKkOAgpGRX
TsY3LTMZlbQYfMPKI6uAWqspxKFotjWhEa1RRyRmgFWZR9Ih9xKdu03Gip2fGXPIeGe7k/rMZ8O4
kiWtoj2mXIsTSa/AGqmW5+Wu11XvRoXQ5VtfbZuhrezxvldpIw5/Ou7f/sFz+3P0mfEbxmM7OoNX
A+Sxha35ho9/5c9AMfouhZNmeRrCpNG5h2nGAvWZRHFFHE3+RiZL95xKu/yynBgFG1I4uwpSfcSf
3uWVRiE2VDQ7aQ3lFdMHDA///Ab/h/fnQRcRMD23jqv3G5LSWmxclswPQqI5kquB1OuQtvDyHzAj
xm/8se0yAB7FccOMhX/sjYj2J64aKCb6hGJKQ5+olercI971QsuZWrnTuwL1Gm5phrKcttHGDjNR
j7OJLB9Vf/3QoPR7x5c41rt//uy/Ydj+eFNQC+kCO9AUfnfZaCWmMoxuuCr6TwaB+Rq2fbscBztL
smCt/tsrzRwC+gYtGRtPj/N7E4VtxrO1GC+t0w3JUe/jhQcpFuB//ky/AV1s7nk2eYCCfKV0a7aO
0V8udJm5RJtwQyXZkoBC4Ha7wfDtR5o7b9E+9CCquq33Fk60/wAa/Y1w7n6/tgAvZ/P6tu3b1l9f
2wfTFRd5ZREuMdcvVRdbzEgp+3fclgSvtGhYTRAKnOUDnJrTgoEhqY0Ihy9hxiq2Ne9QQ/ZKfrQK
3FWHAOyTqAP3S7Nicg9IXeWAY6g1fpbumJvhP1+47Ub8E4/x+81zi+o2nS7DZQL+1zefkkFlxiQb
B0uB7q1UpIHU+aa+G6F8/NcvhU9s86VZhIfB+P3rS7WlnhL+guAlThmexl29hvTYnRDI1r+6sP8r
kXX7un/7VA4hBvQWiadxCH/860vlhdsZ80gc1oIs5ZwCHjtoZGkEKJaT+2GC0BGrMQelNluXuDrU
f1gSf7vD4Pa6DqRDFgdL0vsNdEh6oT8MNWZMlrwAA4fLE/krz3SdoTQ2J/3un6/s33azDRUMywhe
sA3w8Jt3+adtpk1mBu8QRngcFd/WlynqMnzq//wqf/9Uf32V35ZK4Vs+3A0Lup6mexxnXHJ9t+rW
SP27abKc/7BNmX/bPPlUlsUjxNUtujzGb88Qp9arNiM9LcQdl11DSXPu2gUx4yZawT+4Q3lszh+G
GxfxMS0M48B261eEMNEypFm7ymeelxwUOJSU2bGaa5xzo0T2dVw24sfOGFpzCFix+AC6fjAe5nmV
D3rmxm8ZYaX5f/g8/9OXZDk8bAwhTGHYv63JFGuVNXPODizRuK9pkb10jSzu//k7+vuL2AjwDZ0l
r+On/H0llM1Spi7e6mApLdzXekMDda7bP5D+/5Xv9v9CNq61scb/9AVs6bv/suZev1ek6j40n+9E
9dbyz87bf/1f/55zOJhkiVTRafe6208s83/POQCX21CjsXlgUuJBzLf57zmHw3TE52mC5MzkPmD8
8P/nHPhubaYV2z/AerntnP/Gd2va3m+rhmEKi5Jf47gevw7Z2F+3S9zzlUe/mXPht2HAEltHYFZq
7xAovDeTZD3NNj2MXUUFB60ak/8jq8+5UdM43MeytyPP0bpDW+QyJFsMCQWOEsFx5gaskbjgaOTj
A9U696y3iEp2hYYltUK5vqcPN73oKYk8TV91zD2thmz5SfvMfEO9O3a5b1rndvEm/cTMszl3ieE/
zlXyYsTe/OYUdvdA/lp8T1plc123o/EKEWckxabtbzn1h1USf42+Vl+aXdU/Dnkq9jGc46+JuScw
VXTN+zmpuxtfepJjgWOd84l+sM6pjHqVnaHPBrpbKFDQLPqjcVN6fnVUo1vcWnPxA+0cYp0BRss+
HvH3pnnsXsdoZWEeLEwyy6G/S2uOxCSVw2l4Q2skOhp4jRe2aEsiMa42dt2ZKHodQYLOSbe0VPK4
CGcCKKr7TeBV1UXnVSe3XG6aDDPkOpfLQWEE2aKYiv1MMzcQHjCwUHm5v8P5v1ZRUyBgzvJpOuXx
2ETlPE0B1mfXC2ACYYJrDNSlY+xFXkw6UmRZg4saw63H8hP7yObo2NTrDpMLMBRMU29WRFOLA7yc
gvYip3Z5GgqFxi8tqhvCZDnkWoV/hAKA2A2EBVF601LvWyHqfVMjFNHhn3uHdSy6nj+txneGegit
PB3DZm27HPbn/Cg8gXIYTo+uRkwhn0b/kdaAYgRza7tYjk6SvNpKPq/G6iFie7JXmlFxfehiwv1A
4tvpL0KSLjjJwmUyfupJ9TjmLmGjVnYqXeuU+fUp6VXoWtpVxdjYGObrpaEkKKqziONzV6VHqL7y
2mBnCDGUHudUC1COklrV7TmxypBmYFihIs0y0wnqRbsbS+bt/gwSi7womdUPCAzEruyNTfmKeF/z
6kga+ApFffTiIspy/zT0eiToY440N2dzevWsDI+j2JvbQN6+05yoGNx7O32Olzd0+goE0xTT9RwC
KMXW3sWjeo3zHB6Me9BrbBUVbbpygbRg9QUz+Dvpulig/HnvjM5htHrcYA2JWdkziKyjU7TRIAjC
ct0nZlCMqrbf4SAALock0M2zKX5tiLrUwzvhLSccfAcAW8aBx84UMm557Fqa+mB5H5LCuxxLCDw6
wqtfVB8A7bRbe6mi0vEfh0w8pjqcb8W4KMq0lvhHHVjWzwxtGxlwaJXAF+26wvPpYRSQbBXqmIL4
xZ03wQ9VSN+t8leLnuYN0TqzrLzwQ4JY8Q7LZwPnmqU2J5d2rNBhTr6/90qX3ulq/lq8MT2kdhrY
DmqZ5Iu79jlFPK13QYditrKv1sL6aTskp+nJ49yQNubXTHLtWruRBYqJbKzfDfyPmJZqOnhzfp9u
imTUgTexbl7FQirOcOgNtAR6iJHBOKWxLl0Fe2i8m/Gcj3P37DCBw9Otof8qf2BVOouWjDNwK3f6
UL6ijmZ9FlfNIpkU1idt1KMxgSGW0OHHUGp8JEp+qn54Gunb0tPElYsn84PnyTtwvLMxmkcTUG6X
do+M0NCTJflbXGP0YUodDsgNWZHibhQzLQptr7LxZhrdgGxVrKozOQ9dmu8VbjxApKJheRbc36vU
z+5wm1pItpq3ucZo3WeXOe+q0F6sWQTj1vBNxPoex2w5LmCEkXGbnUoW6NiG0siCrr1OfeO4jjZc
6PFtUtXyDjdub3LYNYvHNj7rbIO6Pv5C8/OryMEF1ZCraFWhCY+XX3PX37VldedmLIO1J6Ky/JLs
CwwM3nBTfMyWH9BTveV5xJoFm1djao7lDmV+ILqtT6MlWmAMXRU4rXXXxfKTsYDEbF8/L5W6pV2/
TywMp1ABsGR+rE2JZ80oQivrTl2sVTuGCnuLARCwMCACzvRrNMVNvupPi5Fck4B+i2jzNGO2QmM5
hV6bW7tx4oShq7Q45bJzg3VkOjD7JvzYGjs9cgYC6nDZwuNWQTrlj0lS31ZzcqwqE3WQMXy5dfww
6/LLa+zkXOWICbBfhMj5EefU8WlwOcQM54yROb0v1GFFZYL7dRVQ5SEJs/Xk1Fd5bwWOGq8w5H35
MKX54/xy7mwucoUvqgVA6Gc1fAsNyzKKgOtsaZ6yqj0NdhwZOt8EkiqNtZeJG7NiJejNvURZy1o3
n2dkbM+6O2S/5nZZduuGLCt9eVQbHH9pev2wDbM2vg7MnGK+ZpP5NLLypogN7W4CRYXvBjaDtM+k
APuBi+HMQgvJo5yGLPdqCw+JTMXXbv1yelrtFmnD4w/AM+fGSi/jvvshNovPZHzmjO739WiMR5hw
gZF85m3XsxCzne8wGELI2MeNd7S6/oJEVxsTpZEcFR3C/qlbHDqjjJ8wh9NctmlHKIa5SAsc5RAt
3d1K5jy9UR7pFezTNA4KynWvPuluunesNRC1uysnqJ4Cwlt9oczkxm9o5aFgzFm/pfYiEaCnaKKR
hTJzkQgX3SENW1demCA9fDZbxrWh4ZtUDnqYpL+EfpthAaI5fEhRz1sTbf36k/nGq+O5myMhUHNy
ObplqFL7ufE7tuI6bGAGIIN7QxMbzFQWO4PWB0mi18Qc7lPpHQ265bmP63uyT9JLo8Wyzo4BREAD
qeBk+6Fd9ylz72asXmhln0a5kGNoXbX4IHUxvUl8gwxJIN7FO1q3ISPFfQ2I0baSS8f5yBvrVu/p
/irjODfeoWmMu5SlYlm/Rj9mY0kuWpS+tfEwjTPWsCSqvOStmtow15/lyq0j11tzKG96xkQ7uPAR
EsOAES8FgbqQTLMYguehMCAc9WLGY5KNoVdwRiuniwI/8gy/LdE2CVjT7LURfqJal6MUdliONh3l
dG2uqC3LgKfMGIxtun3pDzyRQodqJiVG/OzXXnyY2+yrr+RyY7eEnsb+fumkc2HOvtgj+fh0s/IK
izoVrLmh4kb3lK4YUL3iplwYvevmk60bkSvSq1i27Ihi13kSS4vh7pm0w0x0xA7Ig7rGMMv4+LzC
z+s1ih26LOTzxkvVXXeS9e+hFQ37PnvoDNzjyhAZCFnph5MAEVCgcSgDG//JxLE1rfnrbRJ21FM7
xYzIyA5xNh9qx/iQDWAnZPPK86Ic5tgEV9XNtPcsi6N65BHvT83ZAa1C8/g67SbIEb23Jxh1J3vr
oZlQI8t2ibrFumoAKxCiHsl+3ceWf6K0i2wzC323jzxxlZUaMh8Y1XMa6ZoNnnJiWGbErzFlrdEQ
910yCK5xA6bFchjsn7HxYtIKy3YjsxkM9YE5ZBIVaZrvtNIOBLbSPLGjzL5vx2uq2WByyrM72jsx
HA13OjJE5qbDP2QR5Fw4pDCVcxItnFfQAh61XoRV8TQgY7L75tJaGUkJTLxWLvbZ5iNYxBQaPCiP
rnqohpcW1o1+JxZ8WPERadmuA0hA0vqTBt99GJfA0tp5NxHVC5AVVdKtMTJur/SfMAqODXLriWAO
ou4Pqct5SL2ms3tYffEk2ZgT8cs02nAuuxMYUy1MBLydjOkOf5hR0ttqS82eHjqRRg4LxEcTaiM2
T8r5QuYMropsb6wum3D3w2nzIaIQRtOjoaxEy2SUD5X/kncnVWu0RtwLgfhZS/zIdyOfnQD57o46
H0VpzMwfGFrwrTpBb7o3GJvFJNaatrEXdWufEAV12xd6APaUHUb+RUsp59fzVDrhWprVRVsIibH7
HVvxKwMpauu4gifZ/6jZ91XPbEUzsRnA0Bypf4FhLD/SBguSd+P46ZXcXP5mvcfseOAuOKVodKTT
q5OL2ZWvPal/Iu72jknZRLSCEHPkpwW1DOdshGPxvRyegOMDX7eehgxhtQGT0rBZAkP+EFtZpCu+
fbKCi8wKO540h95QLELyhG3blJeFb+wWazjgiu1Y/oLH6pA8srEAStEPGNUhtWhdhMsVl4IZmTr7
yQzcQhqtDMvFnCm+fZQ0DukS2UI+swGLVa1njDWHyTLqYGxsIwDAiJlAxyalY6q3UCDrSGCcuK72
sDxCFCZhpsiGWlOBRb1/7qGRytq8yKcyAsy5kzJFsnFtYaYIMk9RTCT3dIabawcVGwALdkD0/475
vGbozmztupEL9zB5JPgbFaZMH2gVQ5cI4GGC+yjZTSkJRWZDDe/kgsSyHL0u911+Fg7XV48gSoRl
x6S58q+7TROc/pyIAXdsDAuvas5w6uf1fk5R17fO/WD1Z+h8CKmbiPiBH11G+bDeIzjBYfTe6Q9e
Uh/Rx9xnnIfXrr5WBQabxjcrbCTqiEpn36eAenl4h2RlReBUT6i1GQsn6/hTmwe2F5RsWHDOmMq6
iwZ4JJqO4oaZb+As8WvhiRPiulCfKTgxThEsAXlLa0sMymjaPapVZH8R4cTNhUj7ZMNtoS1ko142
VZbJITZkTirrwC1Enu97Z47tiOOFl5xxa7t4vYy5+yhJjbBhXtFBdLIN/o/TFm3mlFdPS4wqa0B2
cEqy4WesBPCGYo+jpThWncClEtuswFTTh8tl7rzTkGbgU1B3a/UxNcYxuZkRX8o74cvZCCetBR/S
Kh2TSRVa3ryPoWaPDV82RTSV+O0Azb9LRNSJhWKy0D5dD5hC2vOxBxr0ZAXM5nK1GoIkiXJf8ujG
k2OxkCLUkthudR+LxshyTmMOAnnuTzhaaU3WO5R+8Mb6ir8+KfeZjKn+w6VNEJqdrkIL2vXLimvp
qrfiqnsn9STFG1vHbkEieHo7oJRqb6q6Qx/UKT3RQjiZGXryGvwN9aD5RANkusAxudwUg88OObfN
Q8XmeBpEj3IsrWhuNFR/m25E+0Vqg34FxGDL707FT/DmBlSxEhu/67AD6eUAzgOmyP085MmzwzWM
aOhvyxFpiVjdFqUWD4IFmRskk8q81LXmo9CUCwXRu28Z9R7diQ8MUMB+XApRRxOD2Qg/MQXJ6MZB
nrXTxZp4c7gSZb+jc15+NAJnpEhh53Cub86e2jpLXuW9/SH8osJUD3Ple2/4Ak3yxhL+XeoVjROR
oePdTlcH6bX+pb7JBxrMzWcxu5wIHHOmiPD8PruTKPQuizGh6fPtL29y8DycxbrhJCxQ6wUPwOtC
xuJ6IBPwEhkRNCfhZ2e8ZuLKr7eLvHQns3cfLNdqLtJ2dI8SNOmjMDmSbfyNoq55S9zN+hGXBAEb
MaKqdVWftLr6ez3ZuAMJ8A+p1/m7Wut/s0gqnO9CW7ofCiycHRTZ9p6GfjhJ6fIX+47ft2FGVJ1P
fiA3qVbj4/RXmLjJ+CLy3QCYoU8WJfv2krLtyJmYpLhKSwk/hhCQY2MDDJBOAThB4YhX22siBsNI
v1bjTVM18qrg26U6yNI7AbrirrUneewG6JhzOZ0AeH7pZsvvVboVKiYTN7a5iitlVWBsE3/7kenp
BTA9fhKYFqWPH18idNg3rmYFZK6hgsp4o9KDoKDHME3++KQmlscYSQ5tDXs+yA5wlbMhV9rUesUw
gsIEOe5RpSO/eLu2zQZFsPucW6uCbtJ0QF0ksRUUVO0tPlO0g61zoTLqezuDu0AcFXQWV3KQVtZq
UaBoBjXr+uzgRz20rfZDSqgSymIVdUv1KY0yxUHOBdYz7UtPLNwfHkNkYfpfus8NkTReeWg20otM
AEQMnC1f81q//15M328AG9Y7gURvTZ7RI+znEgUhNJbE155UzBv/fnONtqFeKuAw3xfIhj51+Ma/
SCos4VdsDp7DiZzmYaFzLLVtI74pYzc7DgWRT6Sh8Gi3yCjQvdm/lDHAC+FzGTCYwAsTVy66qV2z
mZdkNYqDPfH1lLn/ZiHdib7fJl3yL3tKnht8zTjZfdA131SZXPmXqk2ev9/cEANy0mzXueeW4xxk
8/6lbvWgajCnk/I077wSilSmAd1pNkKO2q7MwBFru35K2BfCam/rrqZ+jr+KgrvFnrguasVZJKZp
3iVwxuGL8GYK3kiy8ArgW596I/3EFuYFNtSMUJJWE6HLRDPX0S3PueFZT9qX5cf4DAGEeHqv9pRo
nN/oDELH1p4aY+vRCl5Mr+1bgDpfsUgg2FIDhim8lSMMDuis28vbmXNRDKyn70/5TbawoT0dkeK/
o4C1gm/cjyxdbvEZXWywTuR9KZL3AnDvvBUbKEk9cFMjVYSnQXRSmPrrRWFuH3ADZdhsOd/vqp9B
+Yx1ea2lS3eoO26o7wvSSOyR3xCe70/YkJR3I+aNyeNNpOLJCflrZlpg32btrNlKXBERxMhz7mEE
qYb9ArHR3ffqVN2KiI326QvaKe1M7hL0o4nXVwydrxI0Tn981dBKUOmP5ArV+gLErPDYe77vqKRn
x/ljRFEt/IZUQtpAUlNy8Nd+cGSiE5HLTe6FQurBEMQSyKwX7MPfrJae/5IUfDIxL/1LqUEFGLM3
tzfpphOEsc/GxHqAG+kcYwS3D4OuCHrNDOMi920tBOLeXs6ox198O2drG49bm31AE8qlRAxvw81F
u++7d/1aacGguhth3vtogu2ywUqX3E9Fx6ke6Vo8ApQcqPzAaUvaVKnzK+/qYLVa77Ss1k+3ss6t
h3x8kD/JSzAiTYBFkwRsGanl7McWeVk7jad45X9e9KveVqB3qhorAlkgaIQJNpuXiwHkwdE1eKJ1
HhlpTVnejqjoblp+8Hv1E2zj61in9cHt5Dva2suRqpcM0qM9tm/umNwK1j6+g4Iz9FcZ3/k02nKl
7eU0P4+W/ZMJQ8+j950d7JaMQhfhrvOJB+5cJJAuEEGYprqZiYwQw1yfOHNax16fRjT1wyuxSfRp
O6dhO+5ugApTKtZ3YzLc4Wb/9GJlQkhDwOWAbsRzCOnLMgNvcejNGs/ELvzo7XpFVw0YUd+normr
BQlfynpMXffkjOLZBlbQ25Z/N090qpK27qdAI38KasvY7zisfXXwUVCem7uKBxZdm9be+cXy1Kfo
+RN8GL2DLMFYzKfe95hnOVeURO925WMglOaTX1s/ceUdlY/bVZr3mbL3mgWlx/V3fuvuvH6+LjdB
YbFhRlwDV3INUx4JYfeIC5wpsHGdpnnkwF0XAzST3j5RnL1ppR6ljA6IBBTnxjHuAelVEJwMjIub
g3FGpESextPULi9z0sBAhI5FrUuB3BddmNEX27lsVpmTXaAsTo96gcYt0flGVAmTbK6HSGQgqcau
gK7jQg6D9vTUy/ZFdYgoycLLo1bzy71XoUVF1oshgl0q9JXgiAz+Ll7wKbT0sYNhshLIBvPyQ45v
RixCB4V1aMagE9EjMofASHEB0LQ4GWluHFtuJozj5fxYUnC/TWOcn7TVGkMAvtqpR+l14NOXsPwG
k8JS0NmfxHSjo0BExjatEWkMxqFaOTnMy1oc/MbCMFRrdz2QlLm0ofNO0o0YSZYhsm37AefRFxOf
8sKIidpw08HcT+wUe9txs7O5jtOOIk8+T0Y3hnTx+9vGiftwyjV7ewHroFxZ/CqAhrBrgp4PnV6r
DkbrFNeeNRUvsHC8i5wxEl7n1N+7Lsc72SKvboBsXCQsbIg8k+udpGOke0/3rCdEEzJUPXVrpkTO
6WPGuD/qoxn1bm3AaV0cOlZxaV3IWiv2iar4MuCXv802Jkabva7Z4b7qQmxO3Sfbag/5VS9PmPvR
K5TYZN4aZ8NEuW2VnJ0EuucuHbIK+6TLJhrzBe20DdoiHciTw5gxPlwW7wmzyIamF85FaU1WCNye
ODzRcu+WiCd3ZFhW2c40oIa0CQXcDs2ghy/JeAOv6KGcnejQrXNPwyRugJiPFuFqqw+rxNcDf5A1
jo0Wv+ZYVlTybfXeCgQbnEt8XGlaZ3AsN19a0c1fJgN5AIFzEYihwjmwDa13jjNj6VCjx4IkmhS5
YE0lqg8+UvTVWGg22F4eIo+Z8BvAQoaKB14Wdgc1GgE+6jJO/PiFbIn8/RuVlTQaMIuiNP1LG4PA
Uc2QtpCwlUh1WjS2LYEsAYrn9ksYqj5AtcHxvpW8StkUw3XrE0/iOy34tsGlwG0Qm27iVyjN0wLa
LfyjbDXM7IyoHFzXZqIghhFt9Tq49EorbVyj7SsgnJpHJo1txj0MQIc9udjxVT7ysXdzPs5fiWGy
NxfSvC4SvuiwiT2wG7ajrBB41GoEIhtAac1bSSpKirQ/Cu2OUp+sVST5ejGioU5qavzEQVndd1ly
3RR8ByUYE1ZP7b4BsZE4lbXhcTLtnFSPOL5a3NK516u0Olaj5oYZvAvoCKazHvEepcwWzdw4rOa0
dauzjLGfiau3T636UBQ8O1OiFdZq8h4liUZXo9PEt9i35iBdaYonELJultGjxm5Zdzqg5L0+4BhO
fO/eJHLtqh6ZpdPiHvyQVE1iGtel8ml6Zc6BwbVJCg/CHp9s57SgQeKMv0yUdWFKOMYRH546z9TW
nLmrdY9RbwntmX4VTDX8CI0b3yKo5WxLGMillaUpo+Ihc2jvGdL4ooVtXdro0W8ZAEt6+qbP8aKi
o9xhlATkNhGuqDEWvyHbU+j7hkHfvc+lf8aIl+F66ND1l8KSr4S8VD+h81QHx220mgYEfSzwJord
GILBfVU68THGtXnIjNV5dhyNiS0JHtlX6elDDe5cGDckcq8RXs3iJwfY4QsykHlSM1Z4fGGjfDO8
IfG21+yvRZ+Z51G1uHgYPeNq8PE9Y5N2iqNjKIZHvc0Fgvdl4i4tk8sUFiSZVnLOkQG3/njpeBMg
5Soh0asvuCt2DRaMl1bL28uSdMkp8jM7/yBRiy7CMuXdYWkm77oSk/kOUQGGRG9mxa0HUjzM8ySx
8eWAqQ0QqKO8h5dLyYiFIwt1bVv2W3Xf4kQ4GyBaoDH1gwa3rrO5WYSFQQE7Q0nAbe1eldzBdqA3
DW4anbEohLXeEtdjPHq3hda2eyuf40dGdXTmKfOvYk3L90lL3G1AL+ipdPGIf2xeOE5Sw2iYl812
VAlSnqviWuQdN1W9lPgTWAOMLNFclwqczkxpYieedi6hytGao/zVIqNbCtpnlpdhxMEwdeE3ynj1
8F8JIhx7EoYhQiLIpv02BtKbgSajKy+qy87P0q9s9tU7ear5wzwa+RZX7iVuSCUGirDj+2R18TBp
Qh5C2iNhKcTw+nrMiWtsG1qKRIVdaNqKcYd2ClNzkZrOpVHwKYxKrbdFV1XEaI++uSDGWd0LntW0
lKfY6Z9nO2bQmeseH7yAvvOlDYb3qi0tAaZmBpLS8JhRtQPjTI5KsjzN+G9PbLUPqZzvlrZB3S4b
kHeeaL+cBbCXtf7A+dzcFd+9dtJxYBzTuiDih07TRIM90xb3vsJtA81HLR92N94uK8ZlMj/oFnr8
3XjF26pQioAOLqciYoHaYYbL6W4pKueix7520LvEi6ZBOJccfNw7t0jXA0YlREZj2t31ZWqfp87D
cuImG9KHzagjwInjVd2fwWtaH3OmER9KfXFRcaEzwk3iGA8SjPcMi8e5UiNRV76/hVs63gpdq11r
+CgaLa4jQX3zDCiN8JZwJd643ZER7M/Q+AhHTvIlqaNS88wfGGCmIeLemy7dVhqHFL8WnVfLFSp0
pub/MXduy2ljSxh+Fde+F7V0lqr2pGqwMTa2MbE9k0luKGIzkkBIQgdAvM08QO72G/jF9icJHEQy
3snItUu6iMsBL61Dr169uvv/WzC+rQYoA8KeDRT+yWwAyHml9tSxCrUGxOHr+4grwaOe4DCjAJT8
aSVnq4t8CV8r/KQyBu7YVH4HThUW8fx5qIK2U+zPKsvpndqGTmhLN607tNqKbRiY6UW+svNHPVRh
S4CyokBHcwBIF1sD7mNww0ZXhr26KwyDSMrWG49n/UUUFKCTiCo1XUr3mre4bzH+Nyuq7IQWvdd8
NDl2hasOqB4U/ZauXHfiGJ7oOfDC4QFb4MzSAu1mBpT2ETVifJ5FkW2ewh9vYrXJi0+otWzkqKvl
dS6M1R+JUGADWjkwjzuaRfKMDZn8JslACy+UnEoIXoiRRnxfyj5EAH0ojLUEqEKahkpGUKxfprmf
DmBvC+7l8SZ5wD9BWUGZsBsly/y58Wmz9db3qqSLO5M0iI+2bG17KxGshkmwhvVcX1kXphHnA+Fn
4RCiUGdqhLl9RaXX+Z8GwTX4veZ2euUrS+gSuYiNxjnbdjEbu5DCsb0+mUsYUTYAc4YK2V5OlwXQ
z7xo6V9vKCF6QwZDDygvp56kLAraN+catzeJJjIV2pZwXPXg0IJK2gEU2Y0oL3Oa2duPgKqMU2jD
x39QolzrLy39Skrmo7mF28uO1MUFsVWnlyjkzcIflIYX8KCJXh5hDC9cAMHjCG6QVBn7AzB9JALL
0p26lKP3KbQAd47ijM+pWc2tNBwPnXXO5o+k9PdIjuUuMLMYB/JYH/qpb37UhTmGe0Uz/3S2aj50
AW6sSfaF72YdWvisfLuP/TPE4pm9V8wNlPgUJBzhnEonOmW++75IKW0lZcsBxOIEWQt+fidzlnh0
NfnGUkKHgGc0Ji6w5R9nRQ3xQFv1cWJuKLeQSJcUdQYgH8MUeS2Z8/XFEhhchIPZcfoURZ+dqVux
8rtGKOQbKZa803gRLq5mFpRC3EHIaYvWVs9YUyoiwSrJooeZNu87oDPBwyiaN4yI4gz8RI1H9sZV
TxeunTyk82U+wGYxuCHjn6m8JFsU/hVWCh4VSy5oUUWC25Rqx3fAsBeE3BznMsex3NMI7QM2kDgi
UefabexTYx5/3/I89ZfEDlyqGKzXVM42tiCsI6HrtwY5eNcKVt4gSlX3lmj0vAedan7jSn5ySTBp
ewGTFHWmVdeB4kuTfzNmcnC1hbXmMt2QxoRLgsgxpDHe0PTx9ygQxaHaiQbAvEBqBBXIbmdxoJ8X
FdaG8cKwryDg9GCQkLACxGZxmVFp5dyYA2ztjvPcuXTHgECDtXKRBTDwLOUk66sSTjtRlGWJ/etE
WZJgrEEdtLgnLhFRx0K1UmqLr+BB0CSfoJ4aU/mhS+Hz9QPcffAvWMYMCTLUs1Ano0cFwQnT64Ys
iRlhSGidKC0IPADCQkdS5GvQ4lqXqvXmyPeBrTkwQyDN+AfJmtra1xCKAR8dKxolNByPAwOyyejS
NewESLG06UlrAqN6tBx/hhbTHm6hxJvEBbn0Cq4agrwZlA5w/jlkvhmyjRuPwnh3pps5TxpXt0Hu
yoCoc9gTrnGgjW9VvFBXWi7jEc8D+UNmpSrhZe7YwRLH7pq8fGoK4FGLl7gRrXE4Kn1z8AUReV3g
TyW7Ebe+OhfrqcrF6QMQPqtvZkr8hwP0vaeZODkJzsC2XSKRi6ABNeDwlZHmd2lKuOhD7gd4tbyC
5jeMCkzkLKGzW6qm48IT7gdNolY3LtzEvxNkZZ7DIcsFAKJZbKaMIAJeHSyG0jEKAoakRNhHrK4R
i0fF3J76BiwXEPJP4OVdv4djzOlRZZObpuETQV5jc1p5EYcC6H4mJZr0kHDVOrfX8e/CvPcSMtMo
Aj9K7E0REIvOYAnFz2GDS4RgMRxtNgvy69X1+/lsE5/HNhTXBlYJPAnpckDelHnruJQdlDPMAei9
8Y/lCbmKiWn1t5I5yHUI0cm2JDExWmAVjKmuSHX7pDsmEOCgoYVyBnulNBGplZzPA2s7hMGKki6Z
vbyieqKCGcgYQ9KeLyQ1h0lxbeoj1R5sdWyiJFq497lubR4dm2XNQDFuVgv3jNtagJhipXJKcY2a
o54nYRDA2UvRgnvsEBaJgpF3muCSWSbbBksmVqQr5wmUC8aqNVOW94mOlxMoO8zHkoW0CAN/NW5M
GBWtArnqZWQpQYJD9bLZxtXGH8ts9J9K1L/xHuMwCf9M/1382WMIL6rnuGnJjPP1t9vVNE6zeHpy
M4mSk3PczpPUC4Pjv6k1kbwrPyavtkiMr/3SIys+zd9n0zi/myaUeH/9U1qqsD1FQ6PQC9KH8Jsm
fuhLrze0S95/yCOS9ydPILjPyGCHeC49TOCnQBYYrhq9UdmncjivNeEzZ2n2RNuSrHSgeCexXiVx
3w8DQsLVB6rV0QUI1aKiVvUcLulr4399aPtpfm0ea31/DDOcpyyPwzofDr+ohv4jgz9q4HDwolNA
dwDv0NTh4HW1o4jiMY3yR/E5r9rJ8/9x8H+79obGev3I6I9aOBi9zcqDDgb3VY1RAC49nATD7Fgy
eAsDyGL5VBCTFk2CLATgrqazwM0a6d+vdNHi4SyoesdUgRwKYpTlU72xRbNgEzRXzMaagGLzlqrK
FMnbiQNowNpEoBAsyxay3rrNQFJyAWluJgiK2SEPySIFkh/lUx+/xvipf6mQc1JNUDXjLRIE1TRs
0HqNpkF0hAoefjcD5Y+jDaHLHdDLHBnKTlAqir0WzUMB3QVO23AmJKtjGrLFFPzNhjDUji34hkVK
fPm0biJk4MtNZwGOQ4DxzALKtnyOjkoDiZGBD8swFe0/RwJbJA7032osDLIBPFKoptC/WgSH2lGz
O4pOIo5AHPa7pl3TYMOg01QYZA5DqL5l0omOlCO2ApaiLuChLJ/27QX63Hj8CgajMExTFOdk8Rzp
Rq38HHkzmJ92LT/MoHJluhxZ3j9zW1C4LSDhgotBNf6jS4OGtqDylwrBRfW07oyklOQbiEEHggiN
GdiNUhyZSpqGmCAnsPdV04Rl3TJpEKixN9AGJGnCmlNQZBwqQ93oQMqmqPJulxTbpG3j1+1qUZrs
BtHRCqYQsbsfHYuBrnUMuINlm2OhfFqnFAuLsdJU/3walA5iXgj63k9wpBMxEOAY0Tg1dhZEK2eh
8dEA4TOBGUxnGDP2i324J1CNUBZAT0pcuHzapxp1ufH1QZI7JKuRoSn2J8CxarQ6Gnftglrk5QRp
mWrQleZeBbMjq9ySoF+pFvtYNahax+KchLh753xpoTQYVmMNaXUwCCEIMfcn5ZE0MA02lwcoOHYn
ResOSlvVBGvU9KiE8h0SbkIkEEJXT/3ELK4PFocJjJUvn7drWxRHRSWk//yokGCLEbpsfpWHo8uk
xmEiZFsjgtTSaVC+U1Pgp53uitrRVbiiyMas1MPRttC4bCrQjFp7P0z77KfCtm26KXQWW+eq8GIm
svsPj0xcrwryogkuXOXTOsuBS5XS2LWgFj43wK7Hl0kcbQq6E2axnfasbJQWeVboml6tSQOdIAvO
AOTALujnastvdvjv4gxtnfgD6f2GcOuntQADVyyyqQ8jbIfjx+Gs4mwune4/K/4/ICQvYcpT1/Of
yiimN00OQqH/8wv7QN+3DewCeJdPv/wLp1Pte0VMs2p5WsZei9/f1YJUpe/w4MO9L7F8ze7Pd+P7
9s21d+0Htf/PC28aT+JHNy8/yHe9rCjSfn2Mp4fRxTLA9rUX34RhOZ0roX+1UX/ihJPksN0qZtW4
4cVkGwZHLZfe3qYtdyeuNznscBVlbtrs+fSJufdPvhfHrjyTTd/QS6LnL7CchSf3cN3VKvoU/kqU
Z9M39EPv+a/6Ylau5aYN30ziSeBSjGjfx2Lj7DxVzdtmRvpkViThyRNzk/n1l5R+kDd8Sb310svU
tPXRJH7+q9ZudVN9g3Ynz18+H0l7eftr3PQ0DiaLz9ljfUn18k7VtPE7j6WcngwmwdSL6y+onLxv
8YI+IslLEJlhGKc11VhYPRh/b/uWY8GsLKum7yhUweTklGyd2AvqC13FjBu/4NUSYi8n3D87Pu6n
seNFtbnfmVxNu/0qIWjDXv8KLqq+X3eB6aadvmEJk5M+54hX08JF82+g3kfeJHv+spfr0nap7rxN
+30X0uNFTfp2jtfmLQdPz/8J6gf2S/i7aevo3UlQX8kXd0jTtk+nx0r9JY3l9aa/Z/m9hJu/tQf3
6Wbf+7O6rVt849GnW+/+CwAA//8=</cx:binary>
              </cx:geoCache>
            </cx:geography>
          </cx:layoutPr>
        </cx:series>
      </cx:plotAreaRegion>
    </cx:plotArea>
  </cx:chart>
  <cx:spPr>
    <a:noFill/>
    <a:ln>
      <a:noFill/>
    </a:ln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49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3175">
        <a:solidFill>
          <a:schemeClr val="bg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image" Target="../media/image3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AE834E-0576-4067-93CA-76F7465B8A5B}" type="doc">
      <dgm:prSet loTypeId="urn:microsoft.com/office/officeart/2005/8/layout/vList4" loCatId="list" qsTypeId="urn:microsoft.com/office/officeart/2005/8/quickstyle/simple1" qsCatId="simple" csTypeId="urn:microsoft.com/office/officeart/2005/8/colors/accent0_2" csCatId="mainScheme" phldr="1"/>
      <dgm:spPr/>
      <dgm:t>
        <a:bodyPr/>
        <a:lstStyle/>
        <a:p>
          <a:endParaRPr lang="pt-BR"/>
        </a:p>
      </dgm:t>
    </dgm:pt>
    <dgm:pt modelId="{35A98E9A-F6F0-468A-8B26-BECA2EEC88EF}">
      <dgm:prSet phldrT="[Text]" custT="1"/>
      <dgm:spPr/>
      <dgm:t>
        <a:bodyPr/>
        <a:lstStyle/>
        <a:p>
          <a:pPr algn="l"/>
          <a:r>
            <a:rPr lang="pt-BR" sz="1800" dirty="0"/>
            <a:t>A </a:t>
          </a:r>
          <a:r>
            <a:rPr lang="pt-BR" sz="1800" b="1" dirty="0"/>
            <a:t>COVID-19</a:t>
          </a:r>
          <a:r>
            <a:rPr lang="pt-BR" sz="1800" dirty="0"/>
            <a:t> foi uma doença viral causada pelo SARS-CoV-2, surgida na China em </a:t>
          </a:r>
          <a:r>
            <a:rPr lang="pt-BR" sz="1800" b="1" dirty="0"/>
            <a:t>2019</a:t>
          </a:r>
          <a:r>
            <a:rPr lang="pt-BR" sz="1800" dirty="0"/>
            <a:t>, que se espalhou globalmente e causou uma grave pandemia. </a:t>
          </a:r>
          <a:r>
            <a:rPr lang="pt-BR" sz="1800" b="1" dirty="0"/>
            <a:t>Transmitida por gotículas respiratórias, teve grande impacto na saúde, economia e sociedade</a:t>
          </a:r>
          <a:r>
            <a:rPr lang="pt-BR" sz="1800" dirty="0"/>
            <a:t>, sendo combatida com vacinas, isolamento social e uso de máscaras.</a:t>
          </a:r>
        </a:p>
      </dgm:t>
    </dgm:pt>
    <dgm:pt modelId="{4DB199B7-5F82-4A01-A181-EC1B83409AE4}" type="parTrans" cxnId="{4A8957F8-4E84-4330-A171-22012A8B106C}">
      <dgm:prSet/>
      <dgm:spPr/>
      <dgm:t>
        <a:bodyPr/>
        <a:lstStyle/>
        <a:p>
          <a:endParaRPr lang="pt-BR"/>
        </a:p>
      </dgm:t>
    </dgm:pt>
    <dgm:pt modelId="{4309669B-D424-4777-955D-40342539790A}" type="sibTrans" cxnId="{4A8957F8-4E84-4330-A171-22012A8B106C}">
      <dgm:prSet/>
      <dgm:spPr/>
      <dgm:t>
        <a:bodyPr/>
        <a:lstStyle/>
        <a:p>
          <a:endParaRPr lang="pt-BR"/>
        </a:p>
      </dgm:t>
    </dgm:pt>
    <dgm:pt modelId="{040C2471-1610-4533-8CF4-CC2923FB776C}">
      <dgm:prSet phldrT="[Text]" custT="1"/>
      <dgm:spPr/>
      <dgm:t>
        <a:bodyPr/>
        <a:lstStyle/>
        <a:p>
          <a:pPr algn="l"/>
          <a:r>
            <a:rPr lang="pt-BR" sz="1800" dirty="0">
              <a:solidFill>
                <a:srgbClr val="464A51"/>
              </a:solidFill>
            </a:rPr>
            <a:t>A </a:t>
          </a:r>
          <a:r>
            <a:rPr lang="pt-BR" sz="1800" b="1" dirty="0">
              <a:latin typeface="+mj-lt"/>
              <a:cs typeface="Segoe UI" panose="020B0502040204020203" pitchFamily="34" charset="0"/>
            </a:rPr>
            <a:t>Pesquisa Nacional por Amostra de Domicílios (PNAD) </a:t>
          </a:r>
          <a:r>
            <a:rPr lang="pt-BR" sz="1800" dirty="0">
              <a:solidFill>
                <a:srgbClr val="464A51"/>
              </a:solidFill>
              <a:latin typeface="+mj-lt"/>
              <a:cs typeface="Segoe UI" panose="020B0502040204020203" pitchFamily="34" charset="0"/>
            </a:rPr>
            <a:t>o</a:t>
          </a:r>
          <a:r>
            <a:rPr lang="pt-BR" sz="1800" b="0" i="0" dirty="0">
              <a:solidFill>
                <a:srgbClr val="464A51"/>
              </a:solidFill>
              <a:effectLst/>
            </a:rPr>
            <a:t>bjetiva estimar o número de pessoas com </a:t>
          </a:r>
          <a:r>
            <a:rPr lang="pt-BR" sz="1800" b="1" i="0" dirty="0">
              <a:solidFill>
                <a:srgbClr val="464A51"/>
              </a:solidFill>
              <a:effectLst/>
            </a:rPr>
            <a:t>sintomas referidos </a:t>
          </a:r>
          <a:r>
            <a:rPr lang="pt-BR" sz="1800" b="0" i="0" dirty="0">
              <a:solidFill>
                <a:srgbClr val="464A51"/>
              </a:solidFill>
              <a:effectLst/>
            </a:rPr>
            <a:t>associados à síndrome gripal e </a:t>
          </a:r>
          <a:r>
            <a:rPr lang="pt-BR" sz="1800" b="1" i="0" dirty="0">
              <a:solidFill>
                <a:srgbClr val="464A51"/>
              </a:solidFill>
              <a:effectLst/>
            </a:rPr>
            <a:t>monitorar os impactos da pandemia</a:t>
          </a:r>
          <a:r>
            <a:rPr lang="pt-BR" sz="1800" b="0" i="0" dirty="0">
              <a:solidFill>
                <a:srgbClr val="464A51"/>
              </a:solidFill>
              <a:effectLst/>
            </a:rPr>
            <a:t> da COVID-19 no mercado de trabalho brasileiro.</a:t>
          </a:r>
          <a:endParaRPr lang="pt-BR" sz="1800" dirty="0"/>
        </a:p>
      </dgm:t>
    </dgm:pt>
    <dgm:pt modelId="{63F6A16A-49CA-462D-9074-CEA019810A75}" type="parTrans" cxnId="{D37A5C5B-BA07-45CB-A7A6-1DA65456A296}">
      <dgm:prSet/>
      <dgm:spPr/>
      <dgm:t>
        <a:bodyPr/>
        <a:lstStyle/>
        <a:p>
          <a:endParaRPr lang="pt-BR"/>
        </a:p>
      </dgm:t>
    </dgm:pt>
    <dgm:pt modelId="{B3F647AE-E5B5-4694-89B9-B300A4A86B50}" type="sibTrans" cxnId="{D37A5C5B-BA07-45CB-A7A6-1DA65456A296}">
      <dgm:prSet/>
      <dgm:spPr/>
      <dgm:t>
        <a:bodyPr/>
        <a:lstStyle/>
        <a:p>
          <a:endParaRPr lang="pt-BR"/>
        </a:p>
      </dgm:t>
    </dgm:pt>
    <dgm:pt modelId="{A267358A-DA2E-4D82-B518-A69709800B09}">
      <dgm:prSet phldrT="[Text]" custT="1"/>
      <dgm:spPr/>
      <dgm:t>
        <a:bodyPr/>
        <a:lstStyle/>
        <a:p>
          <a:r>
            <a:rPr lang="pt-BR" sz="1800" b="1" dirty="0"/>
            <a:t>Problemática: </a:t>
          </a:r>
          <a:r>
            <a:rPr lang="pt-BR" sz="1800" dirty="0"/>
            <a:t>Como foi o comportamento da população brasileira durante a pandemia da COVID-19 segundo os dados da PNAD COVID-19, e quais indicadores-chave devem ser considerados pelo hospital para melhorar o planejamento e a resposta em caso de um novo surto?</a:t>
          </a:r>
          <a:r>
            <a:rPr lang="pt-BR" sz="1800" b="1" dirty="0"/>
            <a:t> </a:t>
          </a:r>
          <a:endParaRPr lang="pt-BR" sz="1800" dirty="0"/>
        </a:p>
      </dgm:t>
    </dgm:pt>
    <dgm:pt modelId="{CD897DAA-9775-46A4-982B-447BB212F1AA}" type="parTrans" cxnId="{2B81B8B5-FAAE-4119-89BD-46A187A9D51E}">
      <dgm:prSet/>
      <dgm:spPr/>
      <dgm:t>
        <a:bodyPr/>
        <a:lstStyle/>
        <a:p>
          <a:endParaRPr lang="pt-BR"/>
        </a:p>
      </dgm:t>
    </dgm:pt>
    <dgm:pt modelId="{0214F64C-ACFA-4F35-B378-208778B50A03}" type="sibTrans" cxnId="{2B81B8B5-FAAE-4119-89BD-46A187A9D51E}">
      <dgm:prSet/>
      <dgm:spPr/>
      <dgm:t>
        <a:bodyPr/>
        <a:lstStyle/>
        <a:p>
          <a:endParaRPr lang="pt-BR"/>
        </a:p>
      </dgm:t>
    </dgm:pt>
    <dgm:pt modelId="{AE3298B2-4BF5-41F8-ABE2-85DC3D499D43}" type="pres">
      <dgm:prSet presAssocID="{4EAE834E-0576-4067-93CA-76F7465B8A5B}" presName="linear" presStyleCnt="0">
        <dgm:presLayoutVars>
          <dgm:dir/>
          <dgm:resizeHandles val="exact"/>
        </dgm:presLayoutVars>
      </dgm:prSet>
      <dgm:spPr/>
    </dgm:pt>
    <dgm:pt modelId="{E501363B-9628-44EE-B93B-B7186A57AC14}" type="pres">
      <dgm:prSet presAssocID="{35A98E9A-F6F0-468A-8B26-BECA2EEC88EF}" presName="comp" presStyleCnt="0"/>
      <dgm:spPr/>
    </dgm:pt>
    <dgm:pt modelId="{ACD6AC4C-45AE-464F-971E-8461D4154A94}" type="pres">
      <dgm:prSet presAssocID="{35A98E9A-F6F0-468A-8B26-BECA2EEC88EF}" presName="box" presStyleLbl="node1" presStyleIdx="0" presStyleCnt="3"/>
      <dgm:spPr/>
    </dgm:pt>
    <dgm:pt modelId="{72F906DA-3A14-4939-858D-9CB04E7ABA38}" type="pres">
      <dgm:prSet presAssocID="{35A98E9A-F6F0-468A-8B26-BECA2EEC88EF}" presName="img" presStyleLbl="fgImgPlace1" presStyleIdx="0" presStyleCnt="3"/>
      <dgm:spPr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</dgm:spPr>
    </dgm:pt>
    <dgm:pt modelId="{A971DCB3-123A-40F7-B0E9-01C364D318C8}" type="pres">
      <dgm:prSet presAssocID="{35A98E9A-F6F0-468A-8B26-BECA2EEC88EF}" presName="text" presStyleLbl="node1" presStyleIdx="0" presStyleCnt="3">
        <dgm:presLayoutVars>
          <dgm:bulletEnabled val="1"/>
        </dgm:presLayoutVars>
      </dgm:prSet>
      <dgm:spPr/>
    </dgm:pt>
    <dgm:pt modelId="{06A3C5D1-B5B6-4876-B8C2-25629D836483}" type="pres">
      <dgm:prSet presAssocID="{4309669B-D424-4777-955D-40342539790A}" presName="spacer" presStyleCnt="0"/>
      <dgm:spPr/>
    </dgm:pt>
    <dgm:pt modelId="{E2886B80-4141-46E6-B157-F513404CCAFC}" type="pres">
      <dgm:prSet presAssocID="{040C2471-1610-4533-8CF4-CC2923FB776C}" presName="comp" presStyleCnt="0"/>
      <dgm:spPr/>
    </dgm:pt>
    <dgm:pt modelId="{A52860AD-C0D6-4078-8297-1B49DC5347B7}" type="pres">
      <dgm:prSet presAssocID="{040C2471-1610-4533-8CF4-CC2923FB776C}" presName="box" presStyleLbl="node1" presStyleIdx="1" presStyleCnt="3"/>
      <dgm:spPr/>
    </dgm:pt>
    <dgm:pt modelId="{15730360-A58E-43F8-92BE-0D8AC4A09787}" type="pres">
      <dgm:prSet presAssocID="{040C2471-1610-4533-8CF4-CC2923FB776C}" presName="img" presStyleLbl="fgImgPlace1" presStyleIdx="1" presStyleCnt="3"/>
      <dgm:spPr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1C00FDFE-AE24-461B-927E-E9A3045B3D70}" type="pres">
      <dgm:prSet presAssocID="{040C2471-1610-4533-8CF4-CC2923FB776C}" presName="text" presStyleLbl="node1" presStyleIdx="1" presStyleCnt="3">
        <dgm:presLayoutVars>
          <dgm:bulletEnabled val="1"/>
        </dgm:presLayoutVars>
      </dgm:prSet>
      <dgm:spPr/>
    </dgm:pt>
    <dgm:pt modelId="{182FA342-C6BD-41BC-88C3-E02BACDDA693}" type="pres">
      <dgm:prSet presAssocID="{B3F647AE-E5B5-4694-89B9-B300A4A86B50}" presName="spacer" presStyleCnt="0"/>
      <dgm:spPr/>
    </dgm:pt>
    <dgm:pt modelId="{8372A660-057D-4406-BFCB-1821260D8EF5}" type="pres">
      <dgm:prSet presAssocID="{A267358A-DA2E-4D82-B518-A69709800B09}" presName="comp" presStyleCnt="0"/>
      <dgm:spPr/>
    </dgm:pt>
    <dgm:pt modelId="{0D556B3C-450B-4A79-8E48-9B17DB77C1BD}" type="pres">
      <dgm:prSet presAssocID="{A267358A-DA2E-4D82-B518-A69709800B09}" presName="box" presStyleLbl="node1" presStyleIdx="2" presStyleCnt="3" custLinFactNeighborX="22667"/>
      <dgm:spPr/>
    </dgm:pt>
    <dgm:pt modelId="{7FF13757-71EB-498C-BE64-7316239676DA}" type="pres">
      <dgm:prSet presAssocID="{A267358A-DA2E-4D82-B518-A69709800B09}" presName="img" presStyleLbl="fgImgPlace1" presStyleIdx="2" presStyleCnt="3"/>
      <dgm:spPr>
        <a:blipFill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</dgm:pt>
    <dgm:pt modelId="{319C979E-A50B-426E-9D53-44EEAB63F118}" type="pres">
      <dgm:prSet presAssocID="{A267358A-DA2E-4D82-B518-A69709800B09}" presName="text" presStyleLbl="node1" presStyleIdx="2" presStyleCnt="3">
        <dgm:presLayoutVars>
          <dgm:bulletEnabled val="1"/>
        </dgm:presLayoutVars>
      </dgm:prSet>
      <dgm:spPr/>
    </dgm:pt>
  </dgm:ptLst>
  <dgm:cxnLst>
    <dgm:cxn modelId="{50522A06-8576-40D2-86EE-101A0330FAC1}" type="presOf" srcId="{040C2471-1610-4533-8CF4-CC2923FB776C}" destId="{1C00FDFE-AE24-461B-927E-E9A3045B3D70}" srcOrd="1" destOrd="0" presId="urn:microsoft.com/office/officeart/2005/8/layout/vList4"/>
    <dgm:cxn modelId="{9B7C511D-5FB1-4EED-B35C-8E535C50EBF2}" type="presOf" srcId="{35A98E9A-F6F0-468A-8B26-BECA2EEC88EF}" destId="{ACD6AC4C-45AE-464F-971E-8461D4154A94}" srcOrd="0" destOrd="0" presId="urn:microsoft.com/office/officeart/2005/8/layout/vList4"/>
    <dgm:cxn modelId="{D37A5C5B-BA07-45CB-A7A6-1DA65456A296}" srcId="{4EAE834E-0576-4067-93CA-76F7465B8A5B}" destId="{040C2471-1610-4533-8CF4-CC2923FB776C}" srcOrd="1" destOrd="0" parTransId="{63F6A16A-49CA-462D-9074-CEA019810A75}" sibTransId="{B3F647AE-E5B5-4694-89B9-B300A4A86B50}"/>
    <dgm:cxn modelId="{7427F14B-AF4A-4554-A9C9-BFB9FF0F8393}" type="presOf" srcId="{040C2471-1610-4533-8CF4-CC2923FB776C}" destId="{A52860AD-C0D6-4078-8297-1B49DC5347B7}" srcOrd="0" destOrd="0" presId="urn:microsoft.com/office/officeart/2005/8/layout/vList4"/>
    <dgm:cxn modelId="{F01BE272-9222-4AB8-80BD-90FBFA8B7E75}" type="presOf" srcId="{A267358A-DA2E-4D82-B518-A69709800B09}" destId="{319C979E-A50B-426E-9D53-44EEAB63F118}" srcOrd="1" destOrd="0" presId="urn:microsoft.com/office/officeart/2005/8/layout/vList4"/>
    <dgm:cxn modelId="{39B64883-D4AF-42D7-AF2C-F829B9D16261}" type="presOf" srcId="{35A98E9A-F6F0-468A-8B26-BECA2EEC88EF}" destId="{A971DCB3-123A-40F7-B0E9-01C364D318C8}" srcOrd="1" destOrd="0" presId="urn:microsoft.com/office/officeart/2005/8/layout/vList4"/>
    <dgm:cxn modelId="{BEF55AA2-F9A1-4982-97E7-7A39CDC524D7}" type="presOf" srcId="{4EAE834E-0576-4067-93CA-76F7465B8A5B}" destId="{AE3298B2-4BF5-41F8-ABE2-85DC3D499D43}" srcOrd="0" destOrd="0" presId="urn:microsoft.com/office/officeart/2005/8/layout/vList4"/>
    <dgm:cxn modelId="{2B81B8B5-FAAE-4119-89BD-46A187A9D51E}" srcId="{4EAE834E-0576-4067-93CA-76F7465B8A5B}" destId="{A267358A-DA2E-4D82-B518-A69709800B09}" srcOrd="2" destOrd="0" parTransId="{CD897DAA-9775-46A4-982B-447BB212F1AA}" sibTransId="{0214F64C-ACFA-4F35-B378-208778B50A03}"/>
    <dgm:cxn modelId="{693603C7-21CD-4EE3-81F1-088CB207755A}" type="presOf" srcId="{A267358A-DA2E-4D82-B518-A69709800B09}" destId="{0D556B3C-450B-4A79-8E48-9B17DB77C1BD}" srcOrd="0" destOrd="0" presId="urn:microsoft.com/office/officeart/2005/8/layout/vList4"/>
    <dgm:cxn modelId="{4A8957F8-4E84-4330-A171-22012A8B106C}" srcId="{4EAE834E-0576-4067-93CA-76F7465B8A5B}" destId="{35A98E9A-F6F0-468A-8B26-BECA2EEC88EF}" srcOrd="0" destOrd="0" parTransId="{4DB199B7-5F82-4A01-A181-EC1B83409AE4}" sibTransId="{4309669B-D424-4777-955D-40342539790A}"/>
    <dgm:cxn modelId="{A1F63FF1-C461-4C49-AB86-A9045AA51BBC}" type="presParOf" srcId="{AE3298B2-4BF5-41F8-ABE2-85DC3D499D43}" destId="{E501363B-9628-44EE-B93B-B7186A57AC14}" srcOrd="0" destOrd="0" presId="urn:microsoft.com/office/officeart/2005/8/layout/vList4"/>
    <dgm:cxn modelId="{F2268BD5-3D10-4ADF-BFD9-4527250539C0}" type="presParOf" srcId="{E501363B-9628-44EE-B93B-B7186A57AC14}" destId="{ACD6AC4C-45AE-464F-971E-8461D4154A94}" srcOrd="0" destOrd="0" presId="urn:microsoft.com/office/officeart/2005/8/layout/vList4"/>
    <dgm:cxn modelId="{5E3B2277-3425-4D9F-8BF0-C4088133549B}" type="presParOf" srcId="{E501363B-9628-44EE-B93B-B7186A57AC14}" destId="{72F906DA-3A14-4939-858D-9CB04E7ABA38}" srcOrd="1" destOrd="0" presId="urn:microsoft.com/office/officeart/2005/8/layout/vList4"/>
    <dgm:cxn modelId="{625EF6AC-0EC2-42BD-86C4-D8124E59339E}" type="presParOf" srcId="{E501363B-9628-44EE-B93B-B7186A57AC14}" destId="{A971DCB3-123A-40F7-B0E9-01C364D318C8}" srcOrd="2" destOrd="0" presId="urn:microsoft.com/office/officeart/2005/8/layout/vList4"/>
    <dgm:cxn modelId="{ACD7309F-7231-4365-BA40-E1A6643AEE44}" type="presParOf" srcId="{AE3298B2-4BF5-41F8-ABE2-85DC3D499D43}" destId="{06A3C5D1-B5B6-4876-B8C2-25629D836483}" srcOrd="1" destOrd="0" presId="urn:microsoft.com/office/officeart/2005/8/layout/vList4"/>
    <dgm:cxn modelId="{5F6DC91C-FC0A-46CA-909B-D3FD86D9A2D8}" type="presParOf" srcId="{AE3298B2-4BF5-41F8-ABE2-85DC3D499D43}" destId="{E2886B80-4141-46E6-B157-F513404CCAFC}" srcOrd="2" destOrd="0" presId="urn:microsoft.com/office/officeart/2005/8/layout/vList4"/>
    <dgm:cxn modelId="{E7F328A8-7994-4450-8ACE-C4413B3EBCFB}" type="presParOf" srcId="{E2886B80-4141-46E6-B157-F513404CCAFC}" destId="{A52860AD-C0D6-4078-8297-1B49DC5347B7}" srcOrd="0" destOrd="0" presId="urn:microsoft.com/office/officeart/2005/8/layout/vList4"/>
    <dgm:cxn modelId="{270923F3-93E9-4DB6-B751-2F6176F3EE4D}" type="presParOf" srcId="{E2886B80-4141-46E6-B157-F513404CCAFC}" destId="{15730360-A58E-43F8-92BE-0D8AC4A09787}" srcOrd="1" destOrd="0" presId="urn:microsoft.com/office/officeart/2005/8/layout/vList4"/>
    <dgm:cxn modelId="{D24B73EE-89C6-4A3A-AEFF-48A16EC0F1F0}" type="presParOf" srcId="{E2886B80-4141-46E6-B157-F513404CCAFC}" destId="{1C00FDFE-AE24-461B-927E-E9A3045B3D70}" srcOrd="2" destOrd="0" presId="urn:microsoft.com/office/officeart/2005/8/layout/vList4"/>
    <dgm:cxn modelId="{59E87048-30B5-4867-B79C-55271D5FEEC4}" type="presParOf" srcId="{AE3298B2-4BF5-41F8-ABE2-85DC3D499D43}" destId="{182FA342-C6BD-41BC-88C3-E02BACDDA693}" srcOrd="3" destOrd="0" presId="urn:microsoft.com/office/officeart/2005/8/layout/vList4"/>
    <dgm:cxn modelId="{3F78874E-F05C-431B-B63B-FDDB9C7D4DFC}" type="presParOf" srcId="{AE3298B2-4BF5-41F8-ABE2-85DC3D499D43}" destId="{8372A660-057D-4406-BFCB-1821260D8EF5}" srcOrd="4" destOrd="0" presId="urn:microsoft.com/office/officeart/2005/8/layout/vList4"/>
    <dgm:cxn modelId="{F082558C-4B5B-42ED-B48C-EA8AD1E40E32}" type="presParOf" srcId="{8372A660-057D-4406-BFCB-1821260D8EF5}" destId="{0D556B3C-450B-4A79-8E48-9B17DB77C1BD}" srcOrd="0" destOrd="0" presId="urn:microsoft.com/office/officeart/2005/8/layout/vList4"/>
    <dgm:cxn modelId="{9AB89885-A977-48DB-82F5-F7E448FA00AC}" type="presParOf" srcId="{8372A660-057D-4406-BFCB-1821260D8EF5}" destId="{7FF13757-71EB-498C-BE64-7316239676DA}" srcOrd="1" destOrd="0" presId="urn:microsoft.com/office/officeart/2005/8/layout/vList4"/>
    <dgm:cxn modelId="{DC6BC3C5-415D-4D09-82C9-8E67A4E9F6F1}" type="presParOf" srcId="{8372A660-057D-4406-BFCB-1821260D8EF5}" destId="{319C979E-A50B-426E-9D53-44EEAB63F118}" srcOrd="2" destOrd="0" presId="urn:microsoft.com/office/officeart/2005/8/layout/vList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E0411C-9D30-4FA5-8E51-5938314464F5}" type="doc">
      <dgm:prSet loTypeId="urn:microsoft.com/office/officeart/2005/8/layout/architecture" loCatId="list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F54DC5C6-282E-448F-BD93-22A88723E65D}">
      <dgm:prSet phldrT="[Text]" custT="1"/>
      <dgm:spPr/>
      <dgm:t>
        <a:bodyPr/>
        <a:lstStyle/>
        <a:p>
          <a:pPr algn="just"/>
          <a:r>
            <a:rPr lang="pt-BR" sz="1400" b="1" dirty="0"/>
            <a:t>Objetivo Geral:</a:t>
          </a:r>
          <a:r>
            <a:rPr lang="pt-BR" sz="1400" dirty="0"/>
            <a:t> Realizar uma análise sintética das informações da PNAD COVID-19, descrevendo a organização do banco de dados, justificando as perguntas selecionadas para responder à problemática, e identificando as principais ações estratégicas que o hospital deverá adotar no planejamento e resposta diante de um possível novo surto de COVID-19.</a:t>
          </a:r>
        </a:p>
      </dgm:t>
    </dgm:pt>
    <dgm:pt modelId="{B0B8E1A6-4E59-47C6-B6D7-49AE938E7041}" type="parTrans" cxnId="{F290F2E6-5B31-4C50-8819-B051CC630C69}">
      <dgm:prSet/>
      <dgm:spPr/>
      <dgm:t>
        <a:bodyPr/>
        <a:lstStyle/>
        <a:p>
          <a:endParaRPr lang="pt-BR"/>
        </a:p>
      </dgm:t>
    </dgm:pt>
    <dgm:pt modelId="{7B6C97F4-C0EC-408C-A485-65F7B24E996D}" type="sibTrans" cxnId="{F290F2E6-5B31-4C50-8819-B051CC630C69}">
      <dgm:prSet/>
      <dgm:spPr/>
      <dgm:t>
        <a:bodyPr/>
        <a:lstStyle/>
        <a:p>
          <a:endParaRPr lang="pt-BR"/>
        </a:p>
      </dgm:t>
    </dgm:pt>
    <dgm:pt modelId="{BD94FD04-3BCF-4D36-BB62-8BFD4D9E557D}">
      <dgm:prSet phldrT="[Text]" custT="1"/>
      <dgm:spPr/>
      <dgm:t>
        <a:bodyPr/>
        <a:lstStyle/>
        <a:p>
          <a:pPr algn="ctr"/>
          <a:r>
            <a:rPr lang="pt-BR" sz="2800" b="1" dirty="0"/>
            <a:t>Fase 1</a:t>
          </a:r>
          <a:endParaRPr lang="pt-BR" sz="2800" dirty="0"/>
        </a:p>
        <a:p>
          <a:pPr algn="ctr"/>
          <a:r>
            <a:rPr lang="pt-BR" sz="2000" dirty="0"/>
            <a:t> Filtragem e tratamento dos dados </a:t>
          </a:r>
        </a:p>
      </dgm:t>
    </dgm:pt>
    <dgm:pt modelId="{D97964E7-BDB5-4917-B473-2C22F96BD325}" type="sibTrans" cxnId="{636477E0-4BBF-4D4E-BC63-0108A88583BD}">
      <dgm:prSet/>
      <dgm:spPr/>
      <dgm:t>
        <a:bodyPr/>
        <a:lstStyle/>
        <a:p>
          <a:endParaRPr lang="pt-BR"/>
        </a:p>
      </dgm:t>
    </dgm:pt>
    <dgm:pt modelId="{F6BA0BF9-054C-4677-B189-F444B86F325F}" type="parTrans" cxnId="{636477E0-4BBF-4D4E-BC63-0108A88583BD}">
      <dgm:prSet/>
      <dgm:spPr/>
      <dgm:t>
        <a:bodyPr/>
        <a:lstStyle/>
        <a:p>
          <a:endParaRPr lang="pt-BR"/>
        </a:p>
      </dgm:t>
    </dgm:pt>
    <dgm:pt modelId="{35832927-B6AE-4AB5-A54F-366CD5C5F5BB}">
      <dgm:prSet phldrT="[Text]" custT="1"/>
      <dgm:spPr/>
      <dgm:t>
        <a:bodyPr/>
        <a:lstStyle/>
        <a:p>
          <a:r>
            <a:rPr lang="pt-BR" sz="2400" b="1" dirty="0"/>
            <a:t>Fase 3</a:t>
          </a:r>
          <a:endParaRPr lang="pt-BR" sz="2400" dirty="0"/>
        </a:p>
        <a:p>
          <a:r>
            <a:rPr lang="pt-BR" sz="2000" dirty="0"/>
            <a:t>Conclusões de pesquisa e plano de ação </a:t>
          </a:r>
        </a:p>
      </dgm:t>
    </dgm:pt>
    <dgm:pt modelId="{751B534A-D1DB-4FC5-980B-A695D5B0CC9E}" type="sibTrans" cxnId="{812871BD-26B7-40DE-8B19-29D5FA410D1C}">
      <dgm:prSet/>
      <dgm:spPr/>
      <dgm:t>
        <a:bodyPr/>
        <a:lstStyle/>
        <a:p>
          <a:endParaRPr lang="pt-BR"/>
        </a:p>
      </dgm:t>
    </dgm:pt>
    <dgm:pt modelId="{C318B9FA-71C1-46A5-9E82-AE9A426AA044}" type="parTrans" cxnId="{812871BD-26B7-40DE-8B19-29D5FA410D1C}">
      <dgm:prSet/>
      <dgm:spPr/>
      <dgm:t>
        <a:bodyPr/>
        <a:lstStyle/>
        <a:p>
          <a:endParaRPr lang="pt-BR"/>
        </a:p>
      </dgm:t>
    </dgm:pt>
    <dgm:pt modelId="{6BB5722E-0B0F-4CA6-8347-B037C614220D}">
      <dgm:prSet custT="1"/>
      <dgm:spPr/>
      <dgm:t>
        <a:bodyPr/>
        <a:lstStyle/>
        <a:p>
          <a:pPr algn="ctr"/>
          <a:r>
            <a:rPr lang="pt-BR" sz="2800" b="1" dirty="0"/>
            <a:t>Fase 2</a:t>
          </a:r>
          <a:endParaRPr lang="pt-BR" sz="2800" dirty="0"/>
        </a:p>
        <a:p>
          <a:pPr algn="ctr"/>
          <a:r>
            <a:rPr lang="pt-BR" sz="2000" dirty="0"/>
            <a:t>Análise dos dados por categoria de pesquisa</a:t>
          </a:r>
        </a:p>
      </dgm:t>
    </dgm:pt>
    <dgm:pt modelId="{E0C93AD3-1640-4A3B-B8A3-006F7F0CCA2E}" type="sibTrans" cxnId="{534A3DE6-DFC7-4C90-836A-990139F4BBCF}">
      <dgm:prSet/>
      <dgm:spPr/>
      <dgm:t>
        <a:bodyPr/>
        <a:lstStyle/>
        <a:p>
          <a:endParaRPr lang="pt-BR"/>
        </a:p>
      </dgm:t>
    </dgm:pt>
    <dgm:pt modelId="{A67BB2D8-E4E3-4821-8F54-BE9D5C1E6DCE}" type="parTrans" cxnId="{534A3DE6-DFC7-4C90-836A-990139F4BBCF}">
      <dgm:prSet/>
      <dgm:spPr/>
      <dgm:t>
        <a:bodyPr/>
        <a:lstStyle/>
        <a:p>
          <a:endParaRPr lang="pt-BR"/>
        </a:p>
      </dgm:t>
    </dgm:pt>
    <dgm:pt modelId="{192C3C0E-D930-45AF-A1B4-888A15DBE09A}" type="pres">
      <dgm:prSet presAssocID="{8CE0411C-9D30-4FA5-8E51-5938314464F5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174AE5-7C9C-4C5C-9603-AFD6E0EE95FC}" type="pres">
      <dgm:prSet presAssocID="{F54DC5C6-282E-448F-BD93-22A88723E65D}" presName="vertOne" presStyleCnt="0"/>
      <dgm:spPr/>
    </dgm:pt>
    <dgm:pt modelId="{5B633BEA-2A4C-4419-B680-F3B70ADFDD6B}" type="pres">
      <dgm:prSet presAssocID="{F54DC5C6-282E-448F-BD93-22A88723E65D}" presName="txOne" presStyleLbl="node0" presStyleIdx="0" presStyleCnt="1">
        <dgm:presLayoutVars>
          <dgm:chPref val="3"/>
        </dgm:presLayoutVars>
      </dgm:prSet>
      <dgm:spPr/>
    </dgm:pt>
    <dgm:pt modelId="{6B33B898-1A85-481E-82A5-71D5C1193342}" type="pres">
      <dgm:prSet presAssocID="{F54DC5C6-282E-448F-BD93-22A88723E65D}" presName="parTransOne" presStyleCnt="0"/>
      <dgm:spPr/>
    </dgm:pt>
    <dgm:pt modelId="{9E4FBEFB-F0C8-46E2-9BA3-B38B084E29D4}" type="pres">
      <dgm:prSet presAssocID="{F54DC5C6-282E-448F-BD93-22A88723E65D}" presName="horzOne" presStyleCnt="0"/>
      <dgm:spPr/>
    </dgm:pt>
    <dgm:pt modelId="{778FCD82-92F3-4AE5-930A-5C00D6CC9AA1}" type="pres">
      <dgm:prSet presAssocID="{BD94FD04-3BCF-4D36-BB62-8BFD4D9E557D}" presName="vertTwo" presStyleCnt="0"/>
      <dgm:spPr/>
    </dgm:pt>
    <dgm:pt modelId="{4438D3BB-22B8-4E38-BC2C-CECFD7781F6D}" type="pres">
      <dgm:prSet presAssocID="{BD94FD04-3BCF-4D36-BB62-8BFD4D9E557D}" presName="txTwo" presStyleLbl="node2" presStyleIdx="0" presStyleCnt="3">
        <dgm:presLayoutVars>
          <dgm:chPref val="3"/>
        </dgm:presLayoutVars>
      </dgm:prSet>
      <dgm:spPr/>
    </dgm:pt>
    <dgm:pt modelId="{03985F47-9EDA-42DA-93DD-663FD4BC5306}" type="pres">
      <dgm:prSet presAssocID="{BD94FD04-3BCF-4D36-BB62-8BFD4D9E557D}" presName="horzTwo" presStyleCnt="0"/>
      <dgm:spPr/>
    </dgm:pt>
    <dgm:pt modelId="{9B38921A-C89D-49C0-8AF8-2A8B445F0D29}" type="pres">
      <dgm:prSet presAssocID="{D97964E7-BDB5-4917-B473-2C22F96BD325}" presName="sibSpaceTwo" presStyleCnt="0"/>
      <dgm:spPr/>
    </dgm:pt>
    <dgm:pt modelId="{E781DD3E-F31F-4116-B754-104D08EB78AF}" type="pres">
      <dgm:prSet presAssocID="{6BB5722E-0B0F-4CA6-8347-B037C614220D}" presName="vertTwo" presStyleCnt="0"/>
      <dgm:spPr/>
    </dgm:pt>
    <dgm:pt modelId="{471159B5-D65B-4BD1-9E58-D584865BF138}" type="pres">
      <dgm:prSet presAssocID="{6BB5722E-0B0F-4CA6-8347-B037C614220D}" presName="txTwo" presStyleLbl="node2" presStyleIdx="1" presStyleCnt="3">
        <dgm:presLayoutVars>
          <dgm:chPref val="3"/>
        </dgm:presLayoutVars>
      </dgm:prSet>
      <dgm:spPr/>
    </dgm:pt>
    <dgm:pt modelId="{E46F7720-C841-4EB4-B55A-4E3DE907540A}" type="pres">
      <dgm:prSet presAssocID="{6BB5722E-0B0F-4CA6-8347-B037C614220D}" presName="horzTwo" presStyleCnt="0"/>
      <dgm:spPr/>
    </dgm:pt>
    <dgm:pt modelId="{07292B8B-89E6-4997-B2CC-FB45B5E20D5B}" type="pres">
      <dgm:prSet presAssocID="{E0C93AD3-1640-4A3B-B8A3-006F7F0CCA2E}" presName="sibSpaceTwo" presStyleCnt="0"/>
      <dgm:spPr/>
    </dgm:pt>
    <dgm:pt modelId="{C0DDC78F-DD05-4C5E-9C14-CCE207750EF1}" type="pres">
      <dgm:prSet presAssocID="{35832927-B6AE-4AB5-A54F-366CD5C5F5BB}" presName="vertTwo" presStyleCnt="0"/>
      <dgm:spPr/>
    </dgm:pt>
    <dgm:pt modelId="{D9B395CB-9FAD-49A0-BD69-7DE80A8148A8}" type="pres">
      <dgm:prSet presAssocID="{35832927-B6AE-4AB5-A54F-366CD5C5F5BB}" presName="txTwo" presStyleLbl="node2" presStyleIdx="2" presStyleCnt="3">
        <dgm:presLayoutVars>
          <dgm:chPref val="3"/>
        </dgm:presLayoutVars>
      </dgm:prSet>
      <dgm:spPr/>
    </dgm:pt>
    <dgm:pt modelId="{A136D339-1946-4A18-B535-EB648E7E2BD0}" type="pres">
      <dgm:prSet presAssocID="{35832927-B6AE-4AB5-A54F-366CD5C5F5BB}" presName="horzTwo" presStyleCnt="0"/>
      <dgm:spPr/>
    </dgm:pt>
  </dgm:ptLst>
  <dgm:cxnLst>
    <dgm:cxn modelId="{3DDE021E-42C7-4C34-A834-18EAC224B056}" type="presOf" srcId="{6BB5722E-0B0F-4CA6-8347-B037C614220D}" destId="{471159B5-D65B-4BD1-9E58-D584865BF138}" srcOrd="0" destOrd="0" presId="urn:microsoft.com/office/officeart/2005/8/layout/architecture"/>
    <dgm:cxn modelId="{BAA57F55-A0B8-4DBB-9527-F7B6691E4D7B}" type="presOf" srcId="{F54DC5C6-282E-448F-BD93-22A88723E65D}" destId="{5B633BEA-2A4C-4419-B680-F3B70ADFDD6B}" srcOrd="0" destOrd="0" presId="urn:microsoft.com/office/officeart/2005/8/layout/architecture"/>
    <dgm:cxn modelId="{A2F24399-E119-498F-992E-5E899A27CC8E}" type="presOf" srcId="{BD94FD04-3BCF-4D36-BB62-8BFD4D9E557D}" destId="{4438D3BB-22B8-4E38-BC2C-CECFD7781F6D}" srcOrd="0" destOrd="0" presId="urn:microsoft.com/office/officeart/2005/8/layout/architecture"/>
    <dgm:cxn modelId="{812871BD-26B7-40DE-8B19-29D5FA410D1C}" srcId="{F54DC5C6-282E-448F-BD93-22A88723E65D}" destId="{35832927-B6AE-4AB5-A54F-366CD5C5F5BB}" srcOrd="2" destOrd="0" parTransId="{C318B9FA-71C1-46A5-9E82-AE9A426AA044}" sibTransId="{751B534A-D1DB-4FC5-980B-A695D5B0CC9E}"/>
    <dgm:cxn modelId="{B54F53C8-65E2-4C70-9057-EF71F54CCBB2}" type="presOf" srcId="{8CE0411C-9D30-4FA5-8E51-5938314464F5}" destId="{192C3C0E-D930-45AF-A1B4-888A15DBE09A}" srcOrd="0" destOrd="0" presId="urn:microsoft.com/office/officeart/2005/8/layout/architecture"/>
    <dgm:cxn modelId="{636477E0-4BBF-4D4E-BC63-0108A88583BD}" srcId="{F54DC5C6-282E-448F-BD93-22A88723E65D}" destId="{BD94FD04-3BCF-4D36-BB62-8BFD4D9E557D}" srcOrd="0" destOrd="0" parTransId="{F6BA0BF9-054C-4677-B189-F444B86F325F}" sibTransId="{D97964E7-BDB5-4917-B473-2C22F96BD325}"/>
    <dgm:cxn modelId="{534A3DE6-DFC7-4C90-836A-990139F4BBCF}" srcId="{F54DC5C6-282E-448F-BD93-22A88723E65D}" destId="{6BB5722E-0B0F-4CA6-8347-B037C614220D}" srcOrd="1" destOrd="0" parTransId="{A67BB2D8-E4E3-4821-8F54-BE9D5C1E6DCE}" sibTransId="{E0C93AD3-1640-4A3B-B8A3-006F7F0CCA2E}"/>
    <dgm:cxn modelId="{F290F2E6-5B31-4C50-8819-B051CC630C69}" srcId="{8CE0411C-9D30-4FA5-8E51-5938314464F5}" destId="{F54DC5C6-282E-448F-BD93-22A88723E65D}" srcOrd="0" destOrd="0" parTransId="{B0B8E1A6-4E59-47C6-B6D7-49AE938E7041}" sibTransId="{7B6C97F4-C0EC-408C-A485-65F7B24E996D}"/>
    <dgm:cxn modelId="{2B99ECEE-7594-49FA-AC32-6FA21B43EC9B}" type="presOf" srcId="{35832927-B6AE-4AB5-A54F-366CD5C5F5BB}" destId="{D9B395CB-9FAD-49A0-BD69-7DE80A8148A8}" srcOrd="0" destOrd="0" presId="urn:microsoft.com/office/officeart/2005/8/layout/architecture"/>
    <dgm:cxn modelId="{74FCA4DC-6314-4352-8180-559938435C5B}" type="presParOf" srcId="{192C3C0E-D930-45AF-A1B4-888A15DBE09A}" destId="{5A174AE5-7C9C-4C5C-9603-AFD6E0EE95FC}" srcOrd="0" destOrd="0" presId="urn:microsoft.com/office/officeart/2005/8/layout/architecture"/>
    <dgm:cxn modelId="{AEEE5363-4CEA-4605-A42E-0CE7B3F746B3}" type="presParOf" srcId="{5A174AE5-7C9C-4C5C-9603-AFD6E0EE95FC}" destId="{5B633BEA-2A4C-4419-B680-F3B70ADFDD6B}" srcOrd="0" destOrd="0" presId="urn:microsoft.com/office/officeart/2005/8/layout/architecture"/>
    <dgm:cxn modelId="{98272283-E0FC-4841-BFC2-23903E078C8B}" type="presParOf" srcId="{5A174AE5-7C9C-4C5C-9603-AFD6E0EE95FC}" destId="{6B33B898-1A85-481E-82A5-71D5C1193342}" srcOrd="1" destOrd="0" presId="urn:microsoft.com/office/officeart/2005/8/layout/architecture"/>
    <dgm:cxn modelId="{95D9584B-7C72-4293-A80B-FEB4FD02ACC5}" type="presParOf" srcId="{5A174AE5-7C9C-4C5C-9603-AFD6E0EE95FC}" destId="{9E4FBEFB-F0C8-46E2-9BA3-B38B084E29D4}" srcOrd="2" destOrd="0" presId="urn:microsoft.com/office/officeart/2005/8/layout/architecture"/>
    <dgm:cxn modelId="{7FD68BD5-BE31-436D-82AD-70F8F72F42F8}" type="presParOf" srcId="{9E4FBEFB-F0C8-46E2-9BA3-B38B084E29D4}" destId="{778FCD82-92F3-4AE5-930A-5C00D6CC9AA1}" srcOrd="0" destOrd="0" presId="urn:microsoft.com/office/officeart/2005/8/layout/architecture"/>
    <dgm:cxn modelId="{69D0391A-4292-4567-A1B7-EE1A06DFF8A9}" type="presParOf" srcId="{778FCD82-92F3-4AE5-930A-5C00D6CC9AA1}" destId="{4438D3BB-22B8-4E38-BC2C-CECFD7781F6D}" srcOrd="0" destOrd="0" presId="urn:microsoft.com/office/officeart/2005/8/layout/architecture"/>
    <dgm:cxn modelId="{B82FC0C7-7DD2-4D63-9256-2AFA88CC7D79}" type="presParOf" srcId="{778FCD82-92F3-4AE5-930A-5C00D6CC9AA1}" destId="{03985F47-9EDA-42DA-93DD-663FD4BC5306}" srcOrd="1" destOrd="0" presId="urn:microsoft.com/office/officeart/2005/8/layout/architecture"/>
    <dgm:cxn modelId="{553B10E7-CD7E-43F5-AC8F-86E3EB8894B4}" type="presParOf" srcId="{9E4FBEFB-F0C8-46E2-9BA3-B38B084E29D4}" destId="{9B38921A-C89D-49C0-8AF8-2A8B445F0D29}" srcOrd="1" destOrd="0" presId="urn:microsoft.com/office/officeart/2005/8/layout/architecture"/>
    <dgm:cxn modelId="{34C23CCF-D931-4C8D-B2B3-F42A7AEED6F0}" type="presParOf" srcId="{9E4FBEFB-F0C8-46E2-9BA3-B38B084E29D4}" destId="{E781DD3E-F31F-4116-B754-104D08EB78AF}" srcOrd="2" destOrd="0" presId="urn:microsoft.com/office/officeart/2005/8/layout/architecture"/>
    <dgm:cxn modelId="{D8BE7425-E1EB-4B3A-BE7A-E5BBBFCC4E0F}" type="presParOf" srcId="{E781DD3E-F31F-4116-B754-104D08EB78AF}" destId="{471159B5-D65B-4BD1-9E58-D584865BF138}" srcOrd="0" destOrd="0" presId="urn:microsoft.com/office/officeart/2005/8/layout/architecture"/>
    <dgm:cxn modelId="{EE8EFDF5-9955-445A-AC88-A2C8AD5B77CD}" type="presParOf" srcId="{E781DD3E-F31F-4116-B754-104D08EB78AF}" destId="{E46F7720-C841-4EB4-B55A-4E3DE907540A}" srcOrd="1" destOrd="0" presId="urn:microsoft.com/office/officeart/2005/8/layout/architecture"/>
    <dgm:cxn modelId="{AB32665C-3A28-4C95-BBD9-08EA55464EE1}" type="presParOf" srcId="{9E4FBEFB-F0C8-46E2-9BA3-B38B084E29D4}" destId="{07292B8B-89E6-4997-B2CC-FB45B5E20D5B}" srcOrd="3" destOrd="0" presId="urn:microsoft.com/office/officeart/2005/8/layout/architecture"/>
    <dgm:cxn modelId="{6F7B48DE-7A2F-4861-A1C4-7C342ADD9DCA}" type="presParOf" srcId="{9E4FBEFB-F0C8-46E2-9BA3-B38B084E29D4}" destId="{C0DDC78F-DD05-4C5E-9C14-CCE207750EF1}" srcOrd="4" destOrd="0" presId="urn:microsoft.com/office/officeart/2005/8/layout/architecture"/>
    <dgm:cxn modelId="{3D442AF1-7DF0-42E3-8680-64F7C1C56054}" type="presParOf" srcId="{C0DDC78F-DD05-4C5E-9C14-CCE207750EF1}" destId="{D9B395CB-9FAD-49A0-BD69-7DE80A8148A8}" srcOrd="0" destOrd="0" presId="urn:microsoft.com/office/officeart/2005/8/layout/architecture"/>
    <dgm:cxn modelId="{2EDE56B0-72A1-42AA-A7A0-0008C108BB3F}" type="presParOf" srcId="{C0DDC78F-DD05-4C5E-9C14-CCE207750EF1}" destId="{A136D339-1946-4A18-B535-EB648E7E2BD0}" srcOrd="1" destOrd="0" presId="urn:microsoft.com/office/officeart/2005/8/layout/architecture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639838C-68B6-4B80-9E6B-D66760759456}" type="doc">
      <dgm:prSet loTypeId="urn:microsoft.com/office/officeart/2005/8/layout/funnel1" loCatId="process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pt-BR"/>
        </a:p>
      </dgm:t>
    </dgm:pt>
    <dgm:pt modelId="{64F2065A-2F06-4DF2-AEE6-0DDFD258F0A0}">
      <dgm:prSet/>
      <dgm:spPr/>
      <dgm:t>
        <a:bodyPr/>
        <a:lstStyle/>
        <a:p>
          <a:r>
            <a:rPr lang="pt-BR" b="1" dirty="0"/>
            <a:t>Julho:</a:t>
          </a:r>
          <a:endParaRPr lang="pt-BR" dirty="0"/>
        </a:p>
      </dgm:t>
    </dgm:pt>
    <dgm:pt modelId="{CA4502C8-0158-47A0-86B5-E4E412E0CA97}" type="parTrans" cxnId="{1DFC76B5-CD68-46ED-8406-8C111D15FCBA}">
      <dgm:prSet/>
      <dgm:spPr/>
      <dgm:t>
        <a:bodyPr/>
        <a:lstStyle/>
        <a:p>
          <a:endParaRPr lang="pt-BR"/>
        </a:p>
      </dgm:t>
    </dgm:pt>
    <dgm:pt modelId="{1BAA9BC1-E9C8-4A37-B34C-5EE20A138C98}" type="sibTrans" cxnId="{1DFC76B5-CD68-46ED-8406-8C111D15FCBA}">
      <dgm:prSet/>
      <dgm:spPr/>
      <dgm:t>
        <a:bodyPr/>
        <a:lstStyle/>
        <a:p>
          <a:endParaRPr lang="pt-BR"/>
        </a:p>
      </dgm:t>
    </dgm:pt>
    <dgm:pt modelId="{F54AA494-64D1-4DF2-A5C6-138D2087C10C}">
      <dgm:prSet/>
      <dgm:spPr/>
      <dgm:t>
        <a:bodyPr/>
        <a:lstStyle/>
        <a:p>
          <a:r>
            <a:rPr lang="pt-BR" b="1"/>
            <a:t>Agosto: </a:t>
          </a:r>
          <a:endParaRPr lang="pt-BR"/>
        </a:p>
      </dgm:t>
    </dgm:pt>
    <dgm:pt modelId="{66EA2E7B-B4BC-4C7D-B01C-BB665003BC0C}" type="parTrans" cxnId="{7DB75114-E0C8-4589-B4D3-33F2448A4B73}">
      <dgm:prSet/>
      <dgm:spPr/>
      <dgm:t>
        <a:bodyPr/>
        <a:lstStyle/>
        <a:p>
          <a:endParaRPr lang="pt-BR"/>
        </a:p>
      </dgm:t>
    </dgm:pt>
    <dgm:pt modelId="{CD34BEF2-4F89-407C-8F8E-1BB5FC349B85}" type="sibTrans" cxnId="{7DB75114-E0C8-4589-B4D3-33F2448A4B73}">
      <dgm:prSet/>
      <dgm:spPr/>
      <dgm:t>
        <a:bodyPr/>
        <a:lstStyle/>
        <a:p>
          <a:endParaRPr lang="pt-BR"/>
        </a:p>
      </dgm:t>
    </dgm:pt>
    <dgm:pt modelId="{97AA89BB-8795-476F-9951-3B59096218C7}">
      <dgm:prSet/>
      <dgm:spPr/>
      <dgm:t>
        <a:bodyPr/>
        <a:lstStyle/>
        <a:p>
          <a:r>
            <a:rPr lang="pt-BR" b="1" i="0" dirty="0"/>
            <a:t> 386.520</a:t>
          </a:r>
          <a:r>
            <a:rPr lang="pt-BR" b="1" dirty="0"/>
            <a:t> linhas</a:t>
          </a:r>
          <a:endParaRPr lang="pt-BR" dirty="0"/>
        </a:p>
      </dgm:t>
    </dgm:pt>
    <dgm:pt modelId="{1EF99CB9-0690-437C-AC1D-7D607C057CD2}" type="parTrans" cxnId="{2262AD35-AC0C-4B4F-BE21-708743FC28D5}">
      <dgm:prSet/>
      <dgm:spPr/>
      <dgm:t>
        <a:bodyPr/>
        <a:lstStyle/>
        <a:p>
          <a:endParaRPr lang="pt-BR"/>
        </a:p>
      </dgm:t>
    </dgm:pt>
    <dgm:pt modelId="{81066557-45D1-43AA-B889-D4277C560195}" type="sibTrans" cxnId="{2262AD35-AC0C-4B4F-BE21-708743FC28D5}">
      <dgm:prSet/>
      <dgm:spPr/>
      <dgm:t>
        <a:bodyPr/>
        <a:lstStyle/>
        <a:p>
          <a:endParaRPr lang="pt-BR"/>
        </a:p>
      </dgm:t>
    </dgm:pt>
    <dgm:pt modelId="{F0D1879D-9768-42EC-93DC-E582C80DA063}">
      <dgm:prSet/>
      <dgm:spPr/>
      <dgm:t>
        <a:bodyPr/>
        <a:lstStyle/>
        <a:p>
          <a:r>
            <a:rPr lang="pt-BR" b="1" dirty="0"/>
            <a:t> 145 colunas</a:t>
          </a:r>
          <a:endParaRPr lang="pt-BR" dirty="0"/>
        </a:p>
      </dgm:t>
    </dgm:pt>
    <dgm:pt modelId="{E7972510-225F-46E8-ABC9-2FE3EFCBFAAC}" type="parTrans" cxnId="{76EDEE8F-F547-428F-8A59-B31B8F381DB8}">
      <dgm:prSet/>
      <dgm:spPr/>
      <dgm:t>
        <a:bodyPr/>
        <a:lstStyle/>
        <a:p>
          <a:endParaRPr lang="pt-BR"/>
        </a:p>
      </dgm:t>
    </dgm:pt>
    <dgm:pt modelId="{9DFCB28D-0998-4441-AF8D-286BE1E35BBD}" type="sibTrans" cxnId="{76EDEE8F-F547-428F-8A59-B31B8F381DB8}">
      <dgm:prSet/>
      <dgm:spPr/>
      <dgm:t>
        <a:bodyPr/>
        <a:lstStyle/>
        <a:p>
          <a:endParaRPr lang="pt-BR"/>
        </a:p>
      </dgm:t>
    </dgm:pt>
    <dgm:pt modelId="{B5B3C0B3-4321-4B61-9C23-20F7DF938892}">
      <dgm:prSet/>
      <dgm:spPr/>
      <dgm:t>
        <a:bodyPr/>
        <a:lstStyle/>
        <a:p>
          <a:r>
            <a:rPr lang="pt-BR" b="1"/>
            <a:t>Setembro: </a:t>
          </a:r>
          <a:endParaRPr lang="pt-BR"/>
        </a:p>
      </dgm:t>
    </dgm:pt>
    <dgm:pt modelId="{DFB241C2-5021-4E25-8026-798C24A60021}" type="parTrans" cxnId="{45B3A749-40F5-4A6F-8281-73D962531B15}">
      <dgm:prSet/>
      <dgm:spPr/>
      <dgm:t>
        <a:bodyPr/>
        <a:lstStyle/>
        <a:p>
          <a:endParaRPr lang="pt-BR"/>
        </a:p>
      </dgm:t>
    </dgm:pt>
    <dgm:pt modelId="{F82D6FA8-F790-477C-825A-721E4A78D409}" type="sibTrans" cxnId="{45B3A749-40F5-4A6F-8281-73D962531B15}">
      <dgm:prSet/>
      <dgm:spPr/>
      <dgm:t>
        <a:bodyPr/>
        <a:lstStyle/>
        <a:p>
          <a:endParaRPr lang="pt-BR"/>
        </a:p>
      </dgm:t>
    </dgm:pt>
    <dgm:pt modelId="{8350D078-4838-410A-BE57-7E7FF3F37BED}">
      <dgm:prSet/>
      <dgm:spPr/>
      <dgm:t>
        <a:bodyPr/>
        <a:lstStyle/>
        <a:p>
          <a:r>
            <a:rPr lang="pt-BR" b="1" i="0" dirty="0"/>
            <a:t>387.298</a:t>
          </a:r>
          <a:r>
            <a:rPr lang="pt-BR" b="1" dirty="0"/>
            <a:t> linhas</a:t>
          </a:r>
          <a:endParaRPr lang="pt-BR" dirty="0"/>
        </a:p>
      </dgm:t>
    </dgm:pt>
    <dgm:pt modelId="{560B832A-26B2-4339-9F01-597EFF5396FD}" type="parTrans" cxnId="{F1EEAB67-F4F1-4DE6-9DD8-0B134873B9D2}">
      <dgm:prSet/>
      <dgm:spPr/>
      <dgm:t>
        <a:bodyPr/>
        <a:lstStyle/>
        <a:p>
          <a:endParaRPr lang="pt-BR"/>
        </a:p>
      </dgm:t>
    </dgm:pt>
    <dgm:pt modelId="{DF086F2C-C446-4F8D-AB9D-FAFF1CE598E1}" type="sibTrans" cxnId="{F1EEAB67-F4F1-4DE6-9DD8-0B134873B9D2}">
      <dgm:prSet/>
      <dgm:spPr/>
      <dgm:t>
        <a:bodyPr/>
        <a:lstStyle/>
        <a:p>
          <a:endParaRPr lang="pt-BR"/>
        </a:p>
      </dgm:t>
    </dgm:pt>
    <dgm:pt modelId="{F1210588-7F12-46A4-A441-8B634E876EB3}">
      <dgm:prSet/>
      <dgm:spPr/>
      <dgm:t>
        <a:bodyPr/>
        <a:lstStyle/>
        <a:p>
          <a:r>
            <a:rPr lang="pt-BR" b="1"/>
            <a:t>145 colunas</a:t>
          </a:r>
          <a:endParaRPr lang="pt-BR"/>
        </a:p>
      </dgm:t>
    </dgm:pt>
    <dgm:pt modelId="{A0A55A5D-5BB0-4C4D-80EB-469E43075361}" type="parTrans" cxnId="{698123E6-86A0-4D0A-A461-D2DB7176BE4D}">
      <dgm:prSet/>
      <dgm:spPr/>
      <dgm:t>
        <a:bodyPr/>
        <a:lstStyle/>
        <a:p>
          <a:endParaRPr lang="pt-BR"/>
        </a:p>
      </dgm:t>
    </dgm:pt>
    <dgm:pt modelId="{41F2ECB6-FCAD-474F-8A70-276A13D97A32}" type="sibTrans" cxnId="{698123E6-86A0-4D0A-A461-D2DB7176BE4D}">
      <dgm:prSet/>
      <dgm:spPr/>
      <dgm:t>
        <a:bodyPr/>
        <a:lstStyle/>
        <a:p>
          <a:endParaRPr lang="pt-BR"/>
        </a:p>
      </dgm:t>
    </dgm:pt>
    <dgm:pt modelId="{ADB8F8B4-82D4-4637-AA76-0DB3B41C30C5}">
      <dgm:prSet/>
      <dgm:spPr/>
      <dgm:t>
        <a:bodyPr/>
        <a:lstStyle/>
        <a:p>
          <a:endParaRPr lang="pt-BR"/>
        </a:p>
      </dgm:t>
    </dgm:pt>
    <dgm:pt modelId="{09D489AB-FF58-4FF5-B79B-6E382F45E2CE}" type="parTrans" cxnId="{9799187B-30D6-4550-817F-6E24A521DE38}">
      <dgm:prSet/>
      <dgm:spPr/>
      <dgm:t>
        <a:bodyPr/>
        <a:lstStyle/>
        <a:p>
          <a:endParaRPr lang="pt-BR"/>
        </a:p>
      </dgm:t>
    </dgm:pt>
    <dgm:pt modelId="{41BD5647-C03A-4A8D-8917-B30AEA753DA1}" type="sibTrans" cxnId="{9799187B-30D6-4550-817F-6E24A521DE38}">
      <dgm:prSet/>
      <dgm:spPr/>
      <dgm:t>
        <a:bodyPr/>
        <a:lstStyle/>
        <a:p>
          <a:endParaRPr lang="pt-BR"/>
        </a:p>
      </dgm:t>
    </dgm:pt>
    <dgm:pt modelId="{87F8F88B-2FFE-47FE-8B95-D97730866852}">
      <dgm:prSet/>
      <dgm:spPr/>
      <dgm:t>
        <a:bodyPr/>
        <a:lstStyle/>
        <a:p>
          <a:r>
            <a:rPr lang="pt-BR" b="1" dirty="0"/>
            <a:t> 384.166 linhas</a:t>
          </a:r>
          <a:endParaRPr lang="pt-BR" dirty="0"/>
        </a:p>
      </dgm:t>
    </dgm:pt>
    <dgm:pt modelId="{00C9C59E-42C9-4463-A167-A7324F5BFDB7}" type="sibTrans" cxnId="{65DAB66D-2EF5-4451-B6C2-82CF1406B057}">
      <dgm:prSet/>
      <dgm:spPr/>
      <dgm:t>
        <a:bodyPr/>
        <a:lstStyle/>
        <a:p>
          <a:endParaRPr lang="pt-BR"/>
        </a:p>
      </dgm:t>
    </dgm:pt>
    <dgm:pt modelId="{9D000D58-56DE-420D-B82A-2B7FE7978674}" type="parTrans" cxnId="{65DAB66D-2EF5-4451-B6C2-82CF1406B057}">
      <dgm:prSet/>
      <dgm:spPr/>
      <dgm:t>
        <a:bodyPr/>
        <a:lstStyle/>
        <a:p>
          <a:endParaRPr lang="pt-BR"/>
        </a:p>
      </dgm:t>
    </dgm:pt>
    <dgm:pt modelId="{7BBB28AE-C049-4D28-B332-9E332266BC13}">
      <dgm:prSet/>
      <dgm:spPr/>
      <dgm:t>
        <a:bodyPr/>
        <a:lstStyle/>
        <a:p>
          <a:r>
            <a:rPr lang="pt-BR" b="1" dirty="0"/>
            <a:t> 145 colunas</a:t>
          </a:r>
          <a:endParaRPr lang="pt-BR" dirty="0"/>
        </a:p>
      </dgm:t>
    </dgm:pt>
    <dgm:pt modelId="{2E26AF5E-93BF-4712-95C5-4E22CC8A34A7}" type="sibTrans" cxnId="{D2C154E1-CA03-484F-907B-B1A7BB42021A}">
      <dgm:prSet/>
      <dgm:spPr/>
      <dgm:t>
        <a:bodyPr/>
        <a:lstStyle/>
        <a:p>
          <a:endParaRPr lang="pt-BR"/>
        </a:p>
      </dgm:t>
    </dgm:pt>
    <dgm:pt modelId="{0E59E328-81A5-4CEB-A8D2-37B493EF8935}" type="parTrans" cxnId="{D2C154E1-CA03-484F-907B-B1A7BB42021A}">
      <dgm:prSet/>
      <dgm:spPr/>
      <dgm:t>
        <a:bodyPr/>
        <a:lstStyle/>
        <a:p>
          <a:endParaRPr lang="pt-BR"/>
        </a:p>
      </dgm:t>
    </dgm:pt>
    <dgm:pt modelId="{EE9E640B-915B-40E9-937A-C01C0555F9D2}" type="pres">
      <dgm:prSet presAssocID="{E639838C-68B6-4B80-9E6B-D66760759456}" presName="Name0" presStyleCnt="0">
        <dgm:presLayoutVars>
          <dgm:chMax val="4"/>
          <dgm:resizeHandles val="exact"/>
        </dgm:presLayoutVars>
      </dgm:prSet>
      <dgm:spPr/>
    </dgm:pt>
    <dgm:pt modelId="{8871D4F6-FE49-4F97-B7B2-5EF3F006D5CB}" type="pres">
      <dgm:prSet presAssocID="{E639838C-68B6-4B80-9E6B-D66760759456}" presName="ellipse" presStyleLbl="trBgShp" presStyleIdx="0" presStyleCnt="1"/>
      <dgm:spPr/>
    </dgm:pt>
    <dgm:pt modelId="{14EA65AE-DA55-46AA-BC3B-C59D37992559}" type="pres">
      <dgm:prSet presAssocID="{E639838C-68B6-4B80-9E6B-D66760759456}" presName="arrow1" presStyleLbl="fgShp" presStyleIdx="0" presStyleCnt="1" custAng="16200000" custScaleX="47409" custScaleY="21978" custLinFactX="19774" custLinFactNeighborX="100000" custLinFactNeighborY="-4278"/>
      <dgm:spPr>
        <a:solidFill>
          <a:schemeClr val="bg1"/>
        </a:solidFill>
        <a:ln>
          <a:solidFill>
            <a:schemeClr val="bg1"/>
          </a:solidFill>
        </a:ln>
      </dgm:spPr>
    </dgm:pt>
    <dgm:pt modelId="{F014C365-4755-4ABA-BAC0-C69FFFCB0918}" type="pres">
      <dgm:prSet presAssocID="{E639838C-68B6-4B80-9E6B-D66760759456}" presName="rectangle" presStyleLbl="revTx" presStyleIdx="0" presStyleCnt="1">
        <dgm:presLayoutVars>
          <dgm:bulletEnabled val="1"/>
        </dgm:presLayoutVars>
      </dgm:prSet>
      <dgm:spPr/>
    </dgm:pt>
    <dgm:pt modelId="{13BF704D-306C-4A23-97F6-60A3B91F70DB}" type="pres">
      <dgm:prSet presAssocID="{F54AA494-64D1-4DF2-A5C6-138D2087C10C}" presName="item1" presStyleLbl="node1" presStyleIdx="0" presStyleCnt="3">
        <dgm:presLayoutVars>
          <dgm:bulletEnabled val="1"/>
        </dgm:presLayoutVars>
      </dgm:prSet>
      <dgm:spPr/>
    </dgm:pt>
    <dgm:pt modelId="{4697C214-4DB1-4500-AA74-46A495999791}" type="pres">
      <dgm:prSet presAssocID="{B5B3C0B3-4321-4B61-9C23-20F7DF938892}" presName="item2" presStyleLbl="node1" presStyleIdx="1" presStyleCnt="3">
        <dgm:presLayoutVars>
          <dgm:bulletEnabled val="1"/>
        </dgm:presLayoutVars>
      </dgm:prSet>
      <dgm:spPr/>
    </dgm:pt>
    <dgm:pt modelId="{0A70E64D-8503-41E5-B7A7-B939FD8974D8}" type="pres">
      <dgm:prSet presAssocID="{ADB8F8B4-82D4-4637-AA76-0DB3B41C30C5}" presName="item3" presStyleLbl="node1" presStyleIdx="2" presStyleCnt="3">
        <dgm:presLayoutVars>
          <dgm:bulletEnabled val="1"/>
        </dgm:presLayoutVars>
      </dgm:prSet>
      <dgm:spPr/>
    </dgm:pt>
    <dgm:pt modelId="{62C0EAA2-FF24-43E9-834E-FE0272A4C858}" type="pres">
      <dgm:prSet presAssocID="{E639838C-68B6-4B80-9E6B-D66760759456}" presName="funnel" presStyleLbl="trAlignAcc1" presStyleIdx="0" presStyleCnt="1"/>
      <dgm:spPr/>
    </dgm:pt>
  </dgm:ptLst>
  <dgm:cxnLst>
    <dgm:cxn modelId="{81C68B00-DA84-48FA-BBF4-D4A28BBA90A3}" type="presOf" srcId="{F54AA494-64D1-4DF2-A5C6-138D2087C10C}" destId="{4697C214-4DB1-4500-AA74-46A495999791}" srcOrd="0" destOrd="0" presId="urn:microsoft.com/office/officeart/2005/8/layout/funnel1"/>
    <dgm:cxn modelId="{3EA5940B-2150-4E4A-8F4A-4E09B00E749E}" type="presOf" srcId="{F1210588-7F12-46A4-A441-8B634E876EB3}" destId="{13BF704D-306C-4A23-97F6-60A3B91F70DB}" srcOrd="0" destOrd="2" presId="urn:microsoft.com/office/officeart/2005/8/layout/funnel1"/>
    <dgm:cxn modelId="{7DB75114-E0C8-4589-B4D3-33F2448A4B73}" srcId="{E639838C-68B6-4B80-9E6B-D66760759456}" destId="{F54AA494-64D1-4DF2-A5C6-138D2087C10C}" srcOrd="1" destOrd="0" parTransId="{66EA2E7B-B4BC-4C7D-B01C-BB665003BC0C}" sibTransId="{CD34BEF2-4F89-407C-8F8E-1BB5FC349B85}"/>
    <dgm:cxn modelId="{3D348B15-9264-4AC0-8AF1-64FBE80BBEAD}" type="presOf" srcId="{7BBB28AE-C049-4D28-B332-9E332266BC13}" destId="{0A70E64D-8503-41E5-B7A7-B939FD8974D8}" srcOrd="0" destOrd="2" presId="urn:microsoft.com/office/officeart/2005/8/layout/funnel1"/>
    <dgm:cxn modelId="{DEF27821-01A7-432C-B37E-B7B5D947CECF}" type="presOf" srcId="{8350D078-4838-410A-BE57-7E7FF3F37BED}" destId="{13BF704D-306C-4A23-97F6-60A3B91F70DB}" srcOrd="0" destOrd="1" presId="urn:microsoft.com/office/officeart/2005/8/layout/funnel1"/>
    <dgm:cxn modelId="{CE371727-56D4-435B-8AC7-9DB2B0798867}" type="presOf" srcId="{F0D1879D-9768-42EC-93DC-E582C80DA063}" destId="{4697C214-4DB1-4500-AA74-46A495999791}" srcOrd="0" destOrd="2" presId="urn:microsoft.com/office/officeart/2005/8/layout/funnel1"/>
    <dgm:cxn modelId="{7A362630-202F-4692-BBA0-1CAE321DAD28}" type="presOf" srcId="{E639838C-68B6-4B80-9E6B-D66760759456}" destId="{EE9E640B-915B-40E9-937A-C01C0555F9D2}" srcOrd="0" destOrd="0" presId="urn:microsoft.com/office/officeart/2005/8/layout/funnel1"/>
    <dgm:cxn modelId="{2262AD35-AC0C-4B4F-BE21-708743FC28D5}" srcId="{F54AA494-64D1-4DF2-A5C6-138D2087C10C}" destId="{97AA89BB-8795-476F-9951-3B59096218C7}" srcOrd="0" destOrd="0" parTransId="{1EF99CB9-0690-437C-AC1D-7D607C057CD2}" sibTransId="{81066557-45D1-43AA-B889-D4277C560195}"/>
    <dgm:cxn modelId="{4DC52B42-3D27-4062-8551-5B0FE8CE7E3B}" type="presOf" srcId="{64F2065A-2F06-4DF2-AEE6-0DDFD258F0A0}" destId="{0A70E64D-8503-41E5-B7A7-B939FD8974D8}" srcOrd="0" destOrd="0" presId="urn:microsoft.com/office/officeart/2005/8/layout/funnel1"/>
    <dgm:cxn modelId="{F1EEAB67-F4F1-4DE6-9DD8-0B134873B9D2}" srcId="{B5B3C0B3-4321-4B61-9C23-20F7DF938892}" destId="{8350D078-4838-410A-BE57-7E7FF3F37BED}" srcOrd="0" destOrd="0" parTransId="{560B832A-26B2-4339-9F01-597EFF5396FD}" sibTransId="{DF086F2C-C446-4F8D-AB9D-FAFF1CE598E1}"/>
    <dgm:cxn modelId="{82D6A449-AF06-4216-A024-E563559802DB}" type="presOf" srcId="{87F8F88B-2FFE-47FE-8B95-D97730866852}" destId="{0A70E64D-8503-41E5-B7A7-B939FD8974D8}" srcOrd="0" destOrd="1" presId="urn:microsoft.com/office/officeart/2005/8/layout/funnel1"/>
    <dgm:cxn modelId="{45B3A749-40F5-4A6F-8281-73D962531B15}" srcId="{E639838C-68B6-4B80-9E6B-D66760759456}" destId="{B5B3C0B3-4321-4B61-9C23-20F7DF938892}" srcOrd="2" destOrd="0" parTransId="{DFB241C2-5021-4E25-8026-798C24A60021}" sibTransId="{F82D6FA8-F790-477C-825A-721E4A78D409}"/>
    <dgm:cxn modelId="{65DAB66D-2EF5-4451-B6C2-82CF1406B057}" srcId="{64F2065A-2F06-4DF2-AEE6-0DDFD258F0A0}" destId="{87F8F88B-2FFE-47FE-8B95-D97730866852}" srcOrd="0" destOrd="0" parTransId="{9D000D58-56DE-420D-B82A-2B7FE7978674}" sibTransId="{00C9C59E-42C9-4463-A167-A7324F5BFDB7}"/>
    <dgm:cxn modelId="{CCBEC94D-B6B8-4652-A64A-2669580BB71A}" type="presOf" srcId="{ADB8F8B4-82D4-4637-AA76-0DB3B41C30C5}" destId="{F014C365-4755-4ABA-BAC0-C69FFFCB0918}" srcOrd="0" destOrd="0" presId="urn:microsoft.com/office/officeart/2005/8/layout/funnel1"/>
    <dgm:cxn modelId="{A8D47154-1A84-4E32-9465-78756189DE1B}" type="presOf" srcId="{97AA89BB-8795-476F-9951-3B59096218C7}" destId="{4697C214-4DB1-4500-AA74-46A495999791}" srcOrd="0" destOrd="1" presId="urn:microsoft.com/office/officeart/2005/8/layout/funnel1"/>
    <dgm:cxn modelId="{9799187B-30D6-4550-817F-6E24A521DE38}" srcId="{E639838C-68B6-4B80-9E6B-D66760759456}" destId="{ADB8F8B4-82D4-4637-AA76-0DB3B41C30C5}" srcOrd="3" destOrd="0" parTransId="{09D489AB-FF58-4FF5-B79B-6E382F45E2CE}" sibTransId="{41BD5647-C03A-4A8D-8917-B30AEA753DA1}"/>
    <dgm:cxn modelId="{76EDEE8F-F547-428F-8A59-B31B8F381DB8}" srcId="{F54AA494-64D1-4DF2-A5C6-138D2087C10C}" destId="{F0D1879D-9768-42EC-93DC-E582C80DA063}" srcOrd="1" destOrd="0" parTransId="{E7972510-225F-46E8-ABC9-2FE3EFCBFAAC}" sibTransId="{9DFCB28D-0998-4441-AF8D-286BE1E35BBD}"/>
    <dgm:cxn modelId="{1DFC76B5-CD68-46ED-8406-8C111D15FCBA}" srcId="{E639838C-68B6-4B80-9E6B-D66760759456}" destId="{64F2065A-2F06-4DF2-AEE6-0DDFD258F0A0}" srcOrd="0" destOrd="0" parTransId="{CA4502C8-0158-47A0-86B5-E4E412E0CA97}" sibTransId="{1BAA9BC1-E9C8-4A37-B34C-5EE20A138C98}"/>
    <dgm:cxn modelId="{E4BFB4BF-6CEB-4820-A2C4-3DFF1DCAB6D0}" type="presOf" srcId="{B5B3C0B3-4321-4B61-9C23-20F7DF938892}" destId="{13BF704D-306C-4A23-97F6-60A3B91F70DB}" srcOrd="0" destOrd="0" presId="urn:microsoft.com/office/officeart/2005/8/layout/funnel1"/>
    <dgm:cxn modelId="{D2C154E1-CA03-484F-907B-B1A7BB42021A}" srcId="{64F2065A-2F06-4DF2-AEE6-0DDFD258F0A0}" destId="{7BBB28AE-C049-4D28-B332-9E332266BC13}" srcOrd="1" destOrd="0" parTransId="{0E59E328-81A5-4CEB-A8D2-37B493EF8935}" sibTransId="{2E26AF5E-93BF-4712-95C5-4E22CC8A34A7}"/>
    <dgm:cxn modelId="{698123E6-86A0-4D0A-A461-D2DB7176BE4D}" srcId="{B5B3C0B3-4321-4B61-9C23-20F7DF938892}" destId="{F1210588-7F12-46A4-A441-8B634E876EB3}" srcOrd="1" destOrd="0" parTransId="{A0A55A5D-5BB0-4C4D-80EB-469E43075361}" sibTransId="{41F2ECB6-FCAD-474F-8A70-276A13D97A32}"/>
    <dgm:cxn modelId="{E3964C00-7190-49CC-9853-427C9771F361}" type="presParOf" srcId="{EE9E640B-915B-40E9-937A-C01C0555F9D2}" destId="{8871D4F6-FE49-4F97-B7B2-5EF3F006D5CB}" srcOrd="0" destOrd="0" presId="urn:microsoft.com/office/officeart/2005/8/layout/funnel1"/>
    <dgm:cxn modelId="{27532DE7-FB26-4311-9830-1E27E5E5C31B}" type="presParOf" srcId="{EE9E640B-915B-40E9-937A-C01C0555F9D2}" destId="{14EA65AE-DA55-46AA-BC3B-C59D37992559}" srcOrd="1" destOrd="0" presId="urn:microsoft.com/office/officeart/2005/8/layout/funnel1"/>
    <dgm:cxn modelId="{F59085DC-C966-42A7-8488-AFD58B5993C3}" type="presParOf" srcId="{EE9E640B-915B-40E9-937A-C01C0555F9D2}" destId="{F014C365-4755-4ABA-BAC0-C69FFFCB0918}" srcOrd="2" destOrd="0" presId="urn:microsoft.com/office/officeart/2005/8/layout/funnel1"/>
    <dgm:cxn modelId="{B0B46FCF-B34E-485E-8721-29A65768DDBC}" type="presParOf" srcId="{EE9E640B-915B-40E9-937A-C01C0555F9D2}" destId="{13BF704D-306C-4A23-97F6-60A3B91F70DB}" srcOrd="3" destOrd="0" presId="urn:microsoft.com/office/officeart/2005/8/layout/funnel1"/>
    <dgm:cxn modelId="{C8F66D3E-8B06-49C0-875D-0D42EE785298}" type="presParOf" srcId="{EE9E640B-915B-40E9-937A-C01C0555F9D2}" destId="{4697C214-4DB1-4500-AA74-46A495999791}" srcOrd="4" destOrd="0" presId="urn:microsoft.com/office/officeart/2005/8/layout/funnel1"/>
    <dgm:cxn modelId="{EB9A9250-192F-4E64-AC8A-90E3824A7909}" type="presParOf" srcId="{EE9E640B-915B-40E9-937A-C01C0555F9D2}" destId="{0A70E64D-8503-41E5-B7A7-B939FD8974D8}" srcOrd="5" destOrd="0" presId="urn:microsoft.com/office/officeart/2005/8/layout/funnel1"/>
    <dgm:cxn modelId="{D9596DD8-50BE-4361-96F6-02AB04A10A04}" type="presParOf" srcId="{EE9E640B-915B-40E9-937A-C01C0555F9D2}" destId="{62C0EAA2-FF24-43E9-834E-FE0272A4C85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D6AC4C-45AE-464F-971E-8461D4154A94}">
      <dsp:nvSpPr>
        <dsp:cNvPr id="0" name=""/>
        <dsp:cNvSpPr/>
      </dsp:nvSpPr>
      <dsp:spPr>
        <a:xfrm>
          <a:off x="0" y="0"/>
          <a:ext cx="9724838" cy="1508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/>
            <a:t>A </a:t>
          </a:r>
          <a:r>
            <a:rPr lang="pt-BR" sz="1800" b="1" kern="1200" dirty="0"/>
            <a:t>COVID-19</a:t>
          </a:r>
          <a:r>
            <a:rPr lang="pt-BR" sz="1800" kern="1200" dirty="0"/>
            <a:t> foi uma doença viral causada pelo SARS-CoV-2, surgida na China em </a:t>
          </a:r>
          <a:r>
            <a:rPr lang="pt-BR" sz="1800" b="1" kern="1200" dirty="0"/>
            <a:t>2019</a:t>
          </a:r>
          <a:r>
            <a:rPr lang="pt-BR" sz="1800" kern="1200" dirty="0"/>
            <a:t>, que se espalhou globalmente e causou uma grave pandemia. </a:t>
          </a:r>
          <a:r>
            <a:rPr lang="pt-BR" sz="1800" b="1" kern="1200" dirty="0"/>
            <a:t>Transmitida por gotículas respiratórias, teve grande impacto na saúde, economia e sociedade</a:t>
          </a:r>
          <a:r>
            <a:rPr lang="pt-BR" sz="1800" kern="1200" dirty="0"/>
            <a:t>, sendo combatida com vacinas, isolamento social e uso de máscaras.</a:t>
          </a:r>
        </a:p>
      </dsp:txBody>
      <dsp:txXfrm>
        <a:off x="2095841" y="0"/>
        <a:ext cx="7628996" cy="1508743"/>
      </dsp:txXfrm>
    </dsp:sp>
    <dsp:sp modelId="{72F906DA-3A14-4939-858D-9CB04E7ABA38}">
      <dsp:nvSpPr>
        <dsp:cNvPr id="0" name=""/>
        <dsp:cNvSpPr/>
      </dsp:nvSpPr>
      <dsp:spPr>
        <a:xfrm>
          <a:off x="150874" y="150874"/>
          <a:ext cx="1944967" cy="1206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" r="-3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2860AD-C0D6-4078-8297-1B49DC5347B7}">
      <dsp:nvSpPr>
        <dsp:cNvPr id="0" name=""/>
        <dsp:cNvSpPr/>
      </dsp:nvSpPr>
      <dsp:spPr>
        <a:xfrm>
          <a:off x="0" y="1659617"/>
          <a:ext cx="9724838" cy="1508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 dirty="0">
              <a:solidFill>
                <a:srgbClr val="464A51"/>
              </a:solidFill>
            </a:rPr>
            <a:t>A </a:t>
          </a:r>
          <a:r>
            <a:rPr lang="pt-BR" sz="1800" b="1" kern="1200" dirty="0">
              <a:latin typeface="+mj-lt"/>
              <a:cs typeface="Segoe UI" panose="020B0502040204020203" pitchFamily="34" charset="0"/>
            </a:rPr>
            <a:t>Pesquisa Nacional por Amostra de Domicílios (PNAD) </a:t>
          </a:r>
          <a:r>
            <a:rPr lang="pt-BR" sz="1800" kern="1200" dirty="0">
              <a:solidFill>
                <a:srgbClr val="464A51"/>
              </a:solidFill>
              <a:latin typeface="+mj-lt"/>
              <a:cs typeface="Segoe UI" panose="020B0502040204020203" pitchFamily="34" charset="0"/>
            </a:rPr>
            <a:t>o</a:t>
          </a:r>
          <a:r>
            <a:rPr lang="pt-BR" sz="1800" b="0" i="0" kern="1200" dirty="0">
              <a:solidFill>
                <a:srgbClr val="464A51"/>
              </a:solidFill>
              <a:effectLst/>
            </a:rPr>
            <a:t>bjetiva estimar o número de pessoas com </a:t>
          </a:r>
          <a:r>
            <a:rPr lang="pt-BR" sz="1800" b="1" i="0" kern="1200" dirty="0">
              <a:solidFill>
                <a:srgbClr val="464A51"/>
              </a:solidFill>
              <a:effectLst/>
            </a:rPr>
            <a:t>sintomas referidos </a:t>
          </a:r>
          <a:r>
            <a:rPr lang="pt-BR" sz="1800" b="0" i="0" kern="1200" dirty="0">
              <a:solidFill>
                <a:srgbClr val="464A51"/>
              </a:solidFill>
              <a:effectLst/>
            </a:rPr>
            <a:t>associados à síndrome gripal e </a:t>
          </a:r>
          <a:r>
            <a:rPr lang="pt-BR" sz="1800" b="1" i="0" kern="1200" dirty="0">
              <a:solidFill>
                <a:srgbClr val="464A51"/>
              </a:solidFill>
              <a:effectLst/>
            </a:rPr>
            <a:t>monitorar os impactos da pandemia</a:t>
          </a:r>
          <a:r>
            <a:rPr lang="pt-BR" sz="1800" b="0" i="0" kern="1200" dirty="0">
              <a:solidFill>
                <a:srgbClr val="464A51"/>
              </a:solidFill>
              <a:effectLst/>
            </a:rPr>
            <a:t> da COVID-19 no mercado de trabalho brasileiro.</a:t>
          </a:r>
          <a:endParaRPr lang="pt-BR" sz="1800" kern="1200" dirty="0"/>
        </a:p>
      </dsp:txBody>
      <dsp:txXfrm>
        <a:off x="2095841" y="1659617"/>
        <a:ext cx="7628996" cy="1508743"/>
      </dsp:txXfrm>
    </dsp:sp>
    <dsp:sp modelId="{15730360-A58E-43F8-92BE-0D8AC4A09787}">
      <dsp:nvSpPr>
        <dsp:cNvPr id="0" name=""/>
        <dsp:cNvSpPr/>
      </dsp:nvSpPr>
      <dsp:spPr>
        <a:xfrm>
          <a:off x="150874" y="1810492"/>
          <a:ext cx="1944967" cy="1206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56B3C-450B-4A79-8E48-9B17DB77C1BD}">
      <dsp:nvSpPr>
        <dsp:cNvPr id="0" name=""/>
        <dsp:cNvSpPr/>
      </dsp:nvSpPr>
      <dsp:spPr>
        <a:xfrm>
          <a:off x="0" y="3319235"/>
          <a:ext cx="9724838" cy="150874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b="1" kern="1200" dirty="0"/>
            <a:t>Problemática: </a:t>
          </a:r>
          <a:r>
            <a:rPr lang="pt-BR" sz="1800" kern="1200" dirty="0"/>
            <a:t>Como foi o comportamento da população brasileira durante a pandemia da COVID-19 segundo os dados da PNAD COVID-19, e quais indicadores-chave devem ser considerados pelo hospital para melhorar o planejamento e a resposta em caso de um novo surto?</a:t>
          </a:r>
          <a:r>
            <a:rPr lang="pt-BR" sz="1800" b="1" kern="1200" dirty="0"/>
            <a:t> </a:t>
          </a:r>
          <a:endParaRPr lang="pt-BR" sz="1800" kern="1200" dirty="0"/>
        </a:p>
      </dsp:txBody>
      <dsp:txXfrm>
        <a:off x="2095841" y="3319235"/>
        <a:ext cx="7628996" cy="1508743"/>
      </dsp:txXfrm>
    </dsp:sp>
    <dsp:sp modelId="{7FF13757-71EB-498C-BE64-7316239676DA}">
      <dsp:nvSpPr>
        <dsp:cNvPr id="0" name=""/>
        <dsp:cNvSpPr/>
      </dsp:nvSpPr>
      <dsp:spPr>
        <a:xfrm>
          <a:off x="150874" y="3470109"/>
          <a:ext cx="1944967" cy="12069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duotone>
              <a:schemeClr val="dk2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dk2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633BEA-2A4C-4419-B680-F3B70ADFDD6B}">
      <dsp:nvSpPr>
        <dsp:cNvPr id="0" name=""/>
        <dsp:cNvSpPr/>
      </dsp:nvSpPr>
      <dsp:spPr>
        <a:xfrm>
          <a:off x="2921" y="2415512"/>
          <a:ext cx="8122157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just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1" kern="1200" dirty="0"/>
            <a:t>Objetivo Geral:</a:t>
          </a:r>
          <a:r>
            <a:rPr lang="pt-BR" sz="1400" kern="1200" dirty="0"/>
            <a:t> Realizar uma análise sintética das informações da PNAD COVID-19, descrevendo a organização do banco de dados, justificando as perguntas selecionadas para responder à problemática, e identificando as principais ações estratégicas que o hospital deverá adotar no planejamento e resposta diante de um possível novo surto de COVID-19.</a:t>
          </a:r>
        </a:p>
      </dsp:txBody>
      <dsp:txXfrm>
        <a:off x="67262" y="2479853"/>
        <a:ext cx="7993475" cy="2068082"/>
      </dsp:txXfrm>
    </dsp:sp>
    <dsp:sp modelId="{4438D3BB-22B8-4E38-BC2C-CECFD7781F6D}">
      <dsp:nvSpPr>
        <dsp:cNvPr id="0" name=""/>
        <dsp:cNvSpPr/>
      </dsp:nvSpPr>
      <dsp:spPr>
        <a:xfrm>
          <a:off x="2921" y="2054"/>
          <a:ext cx="2563812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Fase 1</a:t>
          </a:r>
          <a:endParaRPr lang="pt-BR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 Filtragem e tratamento dos dados </a:t>
          </a:r>
        </a:p>
      </dsp:txBody>
      <dsp:txXfrm>
        <a:off x="67262" y="66395"/>
        <a:ext cx="2435130" cy="2068082"/>
      </dsp:txXfrm>
    </dsp:sp>
    <dsp:sp modelId="{471159B5-D65B-4BD1-9E58-D584865BF138}">
      <dsp:nvSpPr>
        <dsp:cNvPr id="0" name=""/>
        <dsp:cNvSpPr/>
      </dsp:nvSpPr>
      <dsp:spPr>
        <a:xfrm>
          <a:off x="2782093" y="2054"/>
          <a:ext cx="2563812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800" b="1" kern="1200" dirty="0"/>
            <a:t>Fase 2</a:t>
          </a:r>
          <a:endParaRPr lang="pt-BR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Análise dos dados por categoria de pesquisa</a:t>
          </a:r>
        </a:p>
      </dsp:txBody>
      <dsp:txXfrm>
        <a:off x="2846434" y="66395"/>
        <a:ext cx="2435130" cy="2068082"/>
      </dsp:txXfrm>
    </dsp:sp>
    <dsp:sp modelId="{D9B395CB-9FAD-49A0-BD69-7DE80A8148A8}">
      <dsp:nvSpPr>
        <dsp:cNvPr id="0" name=""/>
        <dsp:cNvSpPr/>
      </dsp:nvSpPr>
      <dsp:spPr>
        <a:xfrm>
          <a:off x="5561266" y="2054"/>
          <a:ext cx="2563812" cy="21967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400" b="1" kern="1200" dirty="0"/>
            <a:t>Fase 3</a:t>
          </a:r>
          <a:endParaRPr lang="pt-BR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/>
            <a:t>Conclusões de pesquisa e plano de ação </a:t>
          </a:r>
        </a:p>
      </dsp:txBody>
      <dsp:txXfrm>
        <a:off x="5625607" y="66395"/>
        <a:ext cx="2435130" cy="20680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71D4F6-FE49-4F97-B7B2-5EF3F006D5CB}">
      <dsp:nvSpPr>
        <dsp:cNvPr id="0" name=""/>
        <dsp:cNvSpPr/>
      </dsp:nvSpPr>
      <dsp:spPr>
        <a:xfrm>
          <a:off x="982349" y="389976"/>
          <a:ext cx="3589887" cy="1246720"/>
        </a:xfrm>
        <a:prstGeom prst="ellipse">
          <a:avLst/>
        </a:prstGeom>
        <a:solidFill>
          <a:schemeClr val="dk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EA65AE-DA55-46AA-BC3B-C59D37992559}">
      <dsp:nvSpPr>
        <dsp:cNvPr id="0" name=""/>
        <dsp:cNvSpPr/>
      </dsp:nvSpPr>
      <dsp:spPr>
        <a:xfrm rot="16200000">
          <a:off x="3451228" y="3597423"/>
          <a:ext cx="329831" cy="97858"/>
        </a:xfrm>
        <a:prstGeom prst="downArrow">
          <a:avLst/>
        </a:prstGeom>
        <a:solidFill>
          <a:schemeClr val="bg1"/>
        </a:solidFill>
        <a:ln w="1905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14C365-4755-4ABA-BAC0-C69FFFCB0918}">
      <dsp:nvSpPr>
        <dsp:cNvPr id="0" name=""/>
        <dsp:cNvSpPr/>
      </dsp:nvSpPr>
      <dsp:spPr>
        <a:xfrm>
          <a:off x="1113143" y="3798978"/>
          <a:ext cx="3339430" cy="8348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248" tIns="206248" rIns="206248" bIns="206248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900" kern="1200"/>
        </a:p>
      </dsp:txBody>
      <dsp:txXfrm>
        <a:off x="1113143" y="3798978"/>
        <a:ext cx="3339430" cy="834857"/>
      </dsp:txXfrm>
    </dsp:sp>
    <dsp:sp modelId="{13BF704D-306C-4A23-97F6-60A3B91F70DB}">
      <dsp:nvSpPr>
        <dsp:cNvPr id="0" name=""/>
        <dsp:cNvSpPr/>
      </dsp:nvSpPr>
      <dsp:spPr>
        <a:xfrm>
          <a:off x="2287509" y="1732984"/>
          <a:ext cx="1252286" cy="1252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/>
            <a:t>Setembro: </a:t>
          </a:r>
          <a:endParaRPr lang="pt-BR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i="0" kern="1200" dirty="0"/>
            <a:t>387.298</a:t>
          </a:r>
          <a:r>
            <a:rPr lang="pt-BR" sz="1000" b="1" kern="1200" dirty="0"/>
            <a:t> linhas</a:t>
          </a:r>
          <a:endParaRPr lang="pt-B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/>
            <a:t>145 colunas</a:t>
          </a:r>
          <a:endParaRPr lang="pt-BR" sz="1000" kern="1200"/>
        </a:p>
      </dsp:txBody>
      <dsp:txXfrm>
        <a:off x="2470902" y="1916377"/>
        <a:ext cx="885500" cy="885500"/>
      </dsp:txXfrm>
    </dsp:sp>
    <dsp:sp modelId="{4697C214-4DB1-4500-AA74-46A495999791}">
      <dsp:nvSpPr>
        <dsp:cNvPr id="0" name=""/>
        <dsp:cNvSpPr/>
      </dsp:nvSpPr>
      <dsp:spPr>
        <a:xfrm>
          <a:off x="1391429" y="793490"/>
          <a:ext cx="1252286" cy="1252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/>
            <a:t>Agosto: </a:t>
          </a:r>
          <a:endParaRPr lang="pt-BR" sz="1300" kern="120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i="0" kern="1200" dirty="0"/>
            <a:t> 386.520</a:t>
          </a:r>
          <a:r>
            <a:rPr lang="pt-BR" sz="1000" b="1" kern="1200" dirty="0"/>
            <a:t> linhas</a:t>
          </a:r>
          <a:endParaRPr lang="pt-B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 dirty="0"/>
            <a:t> 145 colunas</a:t>
          </a:r>
          <a:endParaRPr lang="pt-BR" sz="1000" kern="1200" dirty="0"/>
        </a:p>
      </dsp:txBody>
      <dsp:txXfrm>
        <a:off x="1574822" y="976883"/>
        <a:ext cx="885500" cy="885500"/>
      </dsp:txXfrm>
    </dsp:sp>
    <dsp:sp modelId="{0A70E64D-8503-41E5-B7A7-B939FD8974D8}">
      <dsp:nvSpPr>
        <dsp:cNvPr id="0" name=""/>
        <dsp:cNvSpPr/>
      </dsp:nvSpPr>
      <dsp:spPr>
        <a:xfrm>
          <a:off x="2671544" y="490715"/>
          <a:ext cx="1252286" cy="1252286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300" b="1" kern="1200" dirty="0"/>
            <a:t>Julho:</a:t>
          </a:r>
          <a:endParaRPr lang="pt-BR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 dirty="0"/>
            <a:t> 384.166 linhas</a:t>
          </a:r>
          <a:endParaRPr lang="pt-BR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pt-BR" sz="1000" b="1" kern="1200" dirty="0"/>
            <a:t> 145 colunas</a:t>
          </a:r>
          <a:endParaRPr lang="pt-BR" sz="1000" kern="1200" dirty="0"/>
        </a:p>
      </dsp:txBody>
      <dsp:txXfrm>
        <a:off x="2854937" y="674108"/>
        <a:ext cx="885500" cy="885500"/>
      </dsp:txXfrm>
    </dsp:sp>
    <dsp:sp modelId="{62C0EAA2-FF24-43E9-834E-FE0272A4C858}">
      <dsp:nvSpPr>
        <dsp:cNvPr id="0" name=""/>
        <dsp:cNvSpPr/>
      </dsp:nvSpPr>
      <dsp:spPr>
        <a:xfrm>
          <a:off x="834857" y="236919"/>
          <a:ext cx="3896001" cy="3116801"/>
        </a:xfrm>
        <a:prstGeom prst="funnel">
          <a:avLst/>
        </a:prstGeom>
        <a:solidFill>
          <a:schemeClr val="dk1">
            <a:alpha val="4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4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chitecture">
  <dgm:title val="Architecture Layout"/>
  <dgm:desc val="Use to show hierarchical relationships that build from the bottom up. This layout works well for showing architectural components or objects that build on other objects."/>
  <dgm:catLst>
    <dgm:cat type="hierarchy" pri="4500"/>
    <dgm:cat type="list" pri="24500"/>
    <dgm:cat type="relationship" pri="10500"/>
    <dgm:cat type="officeonline" pri="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b"/>
        </dgm:alg>
      </dgm:if>
      <dgm:else name="Name3">
        <dgm:alg type="lin">
          <dgm:param type="linDir" val="fromR"/>
          <dgm:param type="nodeVertAlign" val="b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B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b"/>
              </dgm:alg>
            </dgm:if>
            <dgm:else name="Name10">
              <dgm:alg type="lin">
                <dgm:param type="linDir" val="fromR"/>
                <dgm:param type="nodeVertAlign" val="b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B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b"/>
                    </dgm:alg>
                  </dgm:if>
                  <dgm:else name="Name17">
                    <dgm:alg type="lin">
                      <dgm:param type="linDir" val="fromR"/>
                      <dgm:param type="nodeVertAlign" val="b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B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b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b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B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b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b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860BCD-FD49-45C4-977B-274DC62A6503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4D02AF-40F4-41F1-8127-98E831D2E4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9286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211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F70E7-6DE9-9314-19E9-2C0A1E732A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00108D-A9A4-A0BD-E03C-65A872226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36610C-4043-FF2F-1CEE-EA5ED3A6D3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3A4822-1219-F4D3-1B8A-50196A94D7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3446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4327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066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16652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57ACE-C467-5888-B6DA-5AC3D71E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572AC2-BA88-777C-97AF-2827185E27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CA25A4-3127-08BB-0BFA-7E983EA9EA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C96452-3AB1-9C10-1354-EA66C06FFC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516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E6F2-DFC9-EFB7-7D07-F688545611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6E66D6-C14C-34B7-C119-94D8539475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4A523F-F3F0-B8FB-D669-AFA45517BF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35BE24-930F-75E0-FEFA-CA74D5B9C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3086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99F7-813A-6A34-1D13-38192F376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62FE17-5A7A-D2F1-5C64-33C3EB61C2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55B537-99D0-66C6-42BF-801E205D9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7D0372-FA9D-B9EB-64CB-BEBD4ABF30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1012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F3202-02AB-0520-B386-98D76FADD1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FBE97C-8877-4077-999F-4893B03921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719463-5961-52C6-F70E-DD48098FC5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35AAC6-D191-E6A7-0B9C-40C0C2420C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062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AE677-42EC-CBB6-AE78-81D31B7BB2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1732B-0E2F-DE52-4E39-B6F84D47FC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4BA272-2AC0-F95B-2157-FDF9E9D8B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90B56-14A1-730C-714A-7CFDDE6D87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4D02AF-40F4-41F1-8127-98E831D2E4EC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47578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7DE4C-8EEB-0525-21C4-8FFE88C7E2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D54D7E-1D72-DD01-377F-3D7AF10A4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37DA0-995A-1799-9AF1-C56173785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804832-7B1F-6AD1-8BF3-2A531AFF4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ED3E40-D7FC-69B4-D7CE-8EA011B2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53376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ADC76-9E03-5B87-93F0-B57B36396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DF380C-C851-7383-282B-B250EC913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BCDEA2-47FC-157B-934B-FA85C4E22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7C34B1-BD24-7D13-C892-32FE7051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BC522-E8EE-FCF8-0D36-64FA711B3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5599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4E4EFD-E0B8-43BB-14D3-685FB583BE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E008EA-E122-8164-EE76-780ADABB16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51F2CA-3133-AC9F-7953-FD0F6E56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727B6F-D301-860F-E977-C53687218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401B85-07FF-7EF5-D82A-F45706DA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635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ABFCF-F36F-62C1-EB29-B29896A3D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A3D7B-65D4-EF8B-8A33-AE6C98210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91599E-D9E7-72CE-6770-7DD1622D8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FC5172-FC66-6416-0F82-BC4CB09ED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F7FD3-0B30-7C46-C9FD-8DAA3C74B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33673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5A032-E27F-755A-E9A4-BF4F4BB59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6C42F0-6A28-A8AB-E6BA-3BA177872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0F9BA3-241A-9F32-75BC-778923BD97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1BE6D-838F-C90F-22E5-8D80A7360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4CAF6-2DD5-990E-FB4B-EA47DF232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4643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3C2F5-AD51-498D-58E0-FE51AEA3F8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8877D-4ECF-40DF-6243-2D99917C9A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F4789A-266E-810C-0838-2FBD7ED893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91EEC-5791-B741-D62B-B43FD704B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420C86-ED92-CFDF-087F-6EB403B48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1448C-1EDB-AA77-8ACD-5C4158394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5406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A8F81-B4E4-E67B-4E16-C67E795F3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9B4DA7-E069-232C-02BB-5F43EA80A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681EAD-6E30-F8B7-487C-12FD831D10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86139B-5BF9-2EDD-89F5-B0E59E8F7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84062-1FF8-6D7E-E47D-6FA84FF0A2B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0EBC18A-20F3-024E-F18F-907A373525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B3A057-F160-A75A-CC83-3F72DD713F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8FB3D1-E2E6-9E79-2410-1D48E699C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18135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2B630-53A5-41BB-69A9-91C4EFA6A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A1C2D-D2CD-7DAE-5A6C-C8D61F0B8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51F907-C988-47D6-7279-0A080D55B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AEA4DA-3F00-1DA9-F54D-0CE40876D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5832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0CB3D6-80E2-DCBE-F0D7-3F5ECCA27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80C811-3EB3-D453-3B1D-A86147462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E83064-1D48-88F6-9AAB-72C982BFB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35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AAD7B-7103-568F-1601-81306F7DE1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87E422-D47A-D764-D92F-555A1871E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053D7-F6B8-2B9B-C3D6-DF805D0ABA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4B38B9-87B9-4231-26A6-32524F17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35499-3E7C-F1AD-8670-75EB55BDF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3D815-8510-F523-2E21-69F282A52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266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5CF329-B5D5-F1BD-FA9E-0A50BB74A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D4B72B-A379-9BA1-3F81-F32EA37475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0CE42D-F5E1-1B1D-DDDA-2A033E2A2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5991C-D2F4-7FF0-9F6A-E31367150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95ACC1-2F42-71BE-BCA7-AEB7564D2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E5EF3C-4AA2-6F88-080C-EF9AEF5CE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9894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A32E8-AA33-B74C-5435-A95062178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570B4-EF2D-D808-AA33-348846D0A7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E495F-C446-F101-BA28-D9E2AAED30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371077-91F8-49F5-A33A-1D28C9287FA9}" type="datetimeFigureOut">
              <a:rPr lang="pt-BR" smtClean="0"/>
              <a:t>27/05/2025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FFBB1A-BC09-47C4-F3D6-064ECE9A7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F9CE05-CF98-6AD5-F3F9-81A7283DCE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38E9363-C3F8-49DD-BC40-88768B6EB38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5206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hart" Target="../charts/chart18.xml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chart" Target="../charts/chart1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7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chart" Target="../charts/chart1.xml"/><Relationship Id="rId7" Type="http://schemas.openxmlformats.org/officeDocument/2006/relationships/chart" Target="../charts/chart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chart" Target="../charts/chart3.xml"/><Relationship Id="rId10" Type="http://schemas.openxmlformats.org/officeDocument/2006/relationships/chart" Target="../charts/chart7.xml"/><Relationship Id="rId4" Type="http://schemas.openxmlformats.org/officeDocument/2006/relationships/chart" Target="../charts/chart2.xml"/><Relationship Id="rId9" Type="http://schemas.openxmlformats.org/officeDocument/2006/relationships/chart" Target="../charts/char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10" Type="http://schemas.openxmlformats.org/officeDocument/2006/relationships/chart" Target="../charts/chart8.xml"/><Relationship Id="rId4" Type="http://schemas.microsoft.com/office/2014/relationships/chartEx" Target="../charts/chartEx1.xml"/><Relationship Id="rId9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13" Type="http://schemas.openxmlformats.org/officeDocument/2006/relationships/image" Target="../media/image16.png"/><Relationship Id="rId3" Type="http://schemas.openxmlformats.org/officeDocument/2006/relationships/image" Target="../media/image13.png"/><Relationship Id="rId7" Type="http://schemas.openxmlformats.org/officeDocument/2006/relationships/chart" Target="../charts/chart10.xml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1.png"/><Relationship Id="rId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chart" Target="../charts/chart9.xml"/><Relationship Id="rId9" Type="http://schemas.openxmlformats.org/officeDocument/2006/relationships/chart" Target="../charts/char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7.png"/><Relationship Id="rId7" Type="http://schemas.openxmlformats.org/officeDocument/2006/relationships/chart" Target="../charts/chart1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5.xml"/><Relationship Id="rId5" Type="http://schemas.openxmlformats.org/officeDocument/2006/relationships/chart" Target="../charts/chart14.xml"/><Relationship Id="rId4" Type="http://schemas.openxmlformats.org/officeDocument/2006/relationships/chart" Target="../charts/char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D Corona GIF by Matthew Butler - Find &amp; Share on GIPHY">
            <a:extLst>
              <a:ext uri="{FF2B5EF4-FFF2-40B4-BE49-F238E27FC236}">
                <a16:creationId xmlns:a16="http://schemas.microsoft.com/office/drawing/2014/main" id="{49D4C9C3-34C2-CAEC-34CF-84ABD6452B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3361" y="2055818"/>
            <a:ext cx="5294671" cy="297560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AP – Impactos Positivos">
            <a:extLst>
              <a:ext uri="{FF2B5EF4-FFF2-40B4-BE49-F238E27FC236}">
                <a16:creationId xmlns:a16="http://schemas.microsoft.com/office/drawing/2014/main" id="{6878B2A3-EC27-AF6E-4C47-A9BA0EE80C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0610"/>
            <a:ext cx="94676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28F04CC-5290-1F30-72F9-A70655F5752E}"/>
              </a:ext>
            </a:extLst>
          </p:cNvPr>
          <p:cNvSpPr txBox="1"/>
          <p:nvPr/>
        </p:nvSpPr>
        <p:spPr>
          <a:xfrm>
            <a:off x="292100" y="970771"/>
            <a:ext cx="627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CHALLENGE III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8E7F84-3E1E-0BE1-36C2-7EA0D32D0BB2}"/>
              </a:ext>
            </a:extLst>
          </p:cNvPr>
          <p:cNvSpPr/>
          <p:nvPr/>
        </p:nvSpPr>
        <p:spPr>
          <a:xfrm>
            <a:off x="412955" y="1678658"/>
            <a:ext cx="2025445" cy="248624"/>
          </a:xfrm>
          <a:prstGeom prst="roundRect">
            <a:avLst/>
          </a:prstGeom>
          <a:solidFill>
            <a:srgbClr val="F216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 </a:t>
            </a:r>
            <a:r>
              <a:rPr lang="pt-BR" dirty="0" err="1"/>
              <a:t>Analytics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D365B9D-E4D1-C5BC-874F-6A690E66AA1F}"/>
              </a:ext>
            </a:extLst>
          </p:cNvPr>
          <p:cNvCxnSpPr/>
          <p:nvPr/>
        </p:nvCxnSpPr>
        <p:spPr>
          <a:xfrm>
            <a:off x="292100" y="6341810"/>
            <a:ext cx="360000" cy="0"/>
          </a:xfrm>
          <a:prstGeom prst="line">
            <a:avLst/>
          </a:prstGeom>
          <a:ln w="63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3018B042-28E9-1055-DBD2-39472F456C3F}"/>
              </a:ext>
            </a:extLst>
          </p:cNvPr>
          <p:cNvSpPr txBox="1"/>
          <p:nvPr/>
        </p:nvSpPr>
        <p:spPr>
          <a:xfrm>
            <a:off x="292099" y="3361389"/>
            <a:ext cx="627126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</a:rPr>
              <a:t>Inteligência de Dados Aplicada à Pandemia: </a:t>
            </a:r>
            <a:r>
              <a:rPr lang="pt-BR" dirty="0">
                <a:solidFill>
                  <a:schemeClr val="bg1"/>
                </a:solidFill>
              </a:rPr>
              <a:t>Evidências da PNAD COVID-19</a:t>
            </a:r>
            <a:endParaRPr lang="pt-BR" sz="24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3333A5-EA28-4D0A-52EB-1EEFB3E783F0}"/>
              </a:ext>
            </a:extLst>
          </p:cNvPr>
          <p:cNvSpPr txBox="1"/>
          <p:nvPr/>
        </p:nvSpPr>
        <p:spPr>
          <a:xfrm>
            <a:off x="213442" y="6341810"/>
            <a:ext cx="62712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 Henrique Mota Rufino - 360028</a:t>
            </a:r>
          </a:p>
        </p:txBody>
      </p:sp>
    </p:spTree>
    <p:extLst>
      <p:ext uri="{BB962C8B-B14F-4D97-AF65-F5344CB8AC3E}">
        <p14:creationId xmlns:p14="http://schemas.microsoft.com/office/powerpoint/2010/main" val="516507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A95DF-52FB-D465-7465-4F3D0DFFA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D84E5-439F-26E8-8CCE-3DBFEB076C88}"/>
              </a:ext>
            </a:extLst>
          </p:cNvPr>
          <p:cNvSpPr txBox="1"/>
          <p:nvPr/>
        </p:nvSpPr>
        <p:spPr>
          <a:xfrm>
            <a:off x="477724" y="280213"/>
            <a:ext cx="440860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SINTOMAS</a:t>
            </a:r>
          </a:p>
        </p:txBody>
      </p:sp>
      <p:pic>
        <p:nvPicPr>
          <p:cNvPr id="2050" name="Picture 2" descr="Doença - ícones de saúde e médico grátis">
            <a:extLst>
              <a:ext uri="{FF2B5EF4-FFF2-40B4-BE49-F238E27FC236}">
                <a16:creationId xmlns:a16="http://schemas.microsoft.com/office/drawing/2014/main" id="{99288D51-F2E9-A335-A6BE-F08AEE17B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5341" y="260745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025003-A611-20E7-0963-9878FFA13A9A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CA91026-0B07-24EF-B03D-9ED2E019B716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2C79987-6D8D-7DD3-C912-4AA5DDDA1FCC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5BB95CF-43FD-A84C-9C1B-71D742BB150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67A2AC1-F5FB-33DE-0BD0-AFA23E8D477C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E907001-83DE-FC85-8FF6-1313F833F6D7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1A0B894-66ED-0692-B3BA-85A2FBA0EEAE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085285C-7D76-F629-350E-F259DBE29017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Sintomas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471748E-1B6B-2154-49B0-C2D0D81DE951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9625B71-AC9C-81E9-371D-1FE9C17F43E1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F20CC080-CE6C-3147-160B-77B6B1FE5CED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059F573-73F9-955F-6E32-7327E12D7D1E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A75F7D8-A3A4-8D52-0D27-DF40C4DC8766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061DCEE-BFA7-70C7-0FEB-E06C76D190DD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964BD12-81EA-FFC1-2834-83D6BD58FD8E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CB1AC63-60D4-73D8-20DA-FABD1D427CDE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F5CDE8B-45FE-8D1D-39B4-16FB53B3B84F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63BF067-3EA0-8838-ED3C-96A6BCFDCF19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7B22F2B-BF0B-C8E3-CE38-C7ECBCF7407D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9CA0D22-2E02-4D60-384C-1C94C9535997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A648E75-A2E1-3DA6-ADD7-2115678D04BD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C455087-C53F-D082-893B-28F1E5AC9E7E}"/>
              </a:ext>
            </a:extLst>
          </p:cNvPr>
          <p:cNvSpPr txBox="1"/>
          <p:nvPr/>
        </p:nvSpPr>
        <p:spPr>
          <a:xfrm>
            <a:off x="807441" y="6331578"/>
            <a:ext cx="294170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b="1" dirty="0"/>
              <a:t>Considerando apenas quem realizou os testes.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DB59A64-377F-BF65-D1A9-E8408556B74A}"/>
              </a:ext>
            </a:extLst>
          </p:cNvPr>
          <p:cNvGrpSpPr/>
          <p:nvPr/>
        </p:nvGrpSpPr>
        <p:grpSpPr>
          <a:xfrm>
            <a:off x="648206" y="1753247"/>
            <a:ext cx="4901485" cy="2462097"/>
            <a:chOff x="627441" y="1172765"/>
            <a:chExt cx="4901485" cy="2462097"/>
          </a:xfrm>
        </p:grpSpPr>
        <p:pic>
          <p:nvPicPr>
            <p:cNvPr id="5" name="Picture 2" descr="Dor de cabeça - ícones de pessoas grátis">
              <a:extLst>
                <a:ext uri="{FF2B5EF4-FFF2-40B4-BE49-F238E27FC236}">
                  <a16:creationId xmlns:a16="http://schemas.microsoft.com/office/drawing/2014/main" id="{47754B8A-5988-C230-5BD9-DFC956E85F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441" y="1340303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Gripe - ícones de médico grátis">
              <a:extLst>
                <a:ext uri="{FF2B5EF4-FFF2-40B4-BE49-F238E27FC236}">
                  <a16:creationId xmlns:a16="http://schemas.microsoft.com/office/drawing/2014/main" id="{468E81F6-66B6-D488-32FF-C6815BD80B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1985156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4" name="Picture 6" descr="Tosse - ícones de pessoas grátis">
              <a:extLst>
                <a:ext uri="{FF2B5EF4-FFF2-40B4-BE49-F238E27FC236}">
                  <a16:creationId xmlns:a16="http://schemas.microsoft.com/office/drawing/2014/main" id="{9AEEC90A-612B-32FB-2EB9-057DC4C692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263000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6" name="Picture 8" descr="Vírus doente dor garganta - Ícones Healthcare e Medical">
              <a:extLst>
                <a:ext uri="{FF2B5EF4-FFF2-40B4-BE49-F238E27FC236}">
                  <a16:creationId xmlns:a16="http://schemas.microsoft.com/office/drawing/2014/main" id="{DAA7006C-EBDD-92DD-0484-09FC78712B0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828" y="327486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8" name="Picture 10" descr="Febre - ícones de do utilizador grátis">
              <a:extLst>
                <a:ext uri="{FF2B5EF4-FFF2-40B4-BE49-F238E27FC236}">
                  <a16:creationId xmlns:a16="http://schemas.microsoft.com/office/drawing/2014/main" id="{A4CC2E4B-6F7C-A470-11F4-711DD69465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515" y="128114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0" name="Picture 12" descr="Falta de ar - ícones de saúde e médico grátis">
              <a:extLst>
                <a:ext uri="{FF2B5EF4-FFF2-40B4-BE49-F238E27FC236}">
                  <a16:creationId xmlns:a16="http://schemas.microsoft.com/office/drawing/2014/main" id="{677AA6E4-489B-33F5-7FD4-A98A50C935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143" y="192600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 descr="Náusea - ícones de do utilizador grátis">
              <a:extLst>
                <a:ext uri="{FF2B5EF4-FFF2-40B4-BE49-F238E27FC236}">
                  <a16:creationId xmlns:a16="http://schemas.microsoft.com/office/drawing/2014/main" id="{29C0420F-BC5A-A63C-9F2F-ADB15C8EADE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2515" y="2570855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4" name="Picture 16" descr="Dor no peito - ícones de saúde e médico grátis">
              <a:extLst>
                <a:ext uri="{FF2B5EF4-FFF2-40B4-BE49-F238E27FC236}">
                  <a16:creationId xmlns:a16="http://schemas.microsoft.com/office/drawing/2014/main" id="{A619293A-773C-C22F-B14C-881552EA7F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89143" y="321570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54E93-B797-5720-C991-96F578B10393}"/>
                </a:ext>
              </a:extLst>
            </p:cNvPr>
            <p:cNvSpPr txBox="1"/>
            <p:nvPr/>
          </p:nvSpPr>
          <p:spPr>
            <a:xfrm>
              <a:off x="1024828" y="1201803"/>
              <a:ext cx="118878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de cabeça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30,20%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5AB563-7367-6BEF-2554-CA4C16D47BE8}"/>
                </a:ext>
              </a:extLst>
            </p:cNvPr>
            <p:cNvSpPr txBox="1"/>
            <p:nvPr/>
          </p:nvSpPr>
          <p:spPr>
            <a:xfrm>
              <a:off x="1024828" y="1854185"/>
              <a:ext cx="12105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Nariz entupido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24,99%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B3DFD21-0712-C357-7993-44B5B938FA33}"/>
                </a:ext>
              </a:extLst>
            </p:cNvPr>
            <p:cNvSpPr txBox="1"/>
            <p:nvPr/>
          </p:nvSpPr>
          <p:spPr>
            <a:xfrm>
              <a:off x="1024828" y="2506567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Tosse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23,15%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EE05A9-ED1A-70D8-43E8-83E681CA39DD}"/>
                </a:ext>
              </a:extLst>
            </p:cNvPr>
            <p:cNvSpPr txBox="1"/>
            <p:nvPr/>
          </p:nvSpPr>
          <p:spPr>
            <a:xfrm>
              <a:off x="1024828" y="3158949"/>
              <a:ext cx="12832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de garganta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18,44%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3D429B8-C0C6-25FC-E63F-0ADFCA33F612}"/>
                </a:ext>
              </a:extLst>
            </p:cNvPr>
            <p:cNvSpPr txBox="1"/>
            <p:nvPr/>
          </p:nvSpPr>
          <p:spPr>
            <a:xfrm>
              <a:off x="3749143" y="1172765"/>
              <a:ext cx="68800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Febre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14,60%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BA1AA3-61EA-B723-019C-B4FD5958130E}"/>
                </a:ext>
              </a:extLst>
            </p:cNvPr>
            <p:cNvSpPr txBox="1"/>
            <p:nvPr/>
          </p:nvSpPr>
          <p:spPr>
            <a:xfrm>
              <a:off x="3749143" y="1825147"/>
              <a:ext cx="17797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Dificuldade de respirar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7,84%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EF16011-4A92-D76B-AD06-7C7D22C2988D}"/>
                </a:ext>
              </a:extLst>
            </p:cNvPr>
            <p:cNvSpPr txBox="1"/>
            <p:nvPr/>
          </p:nvSpPr>
          <p:spPr>
            <a:xfrm>
              <a:off x="3749143" y="2477529"/>
              <a:ext cx="7200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Náusea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6,32%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BDC1687-664B-3D2F-0A5C-2561A47C778F}"/>
                </a:ext>
              </a:extLst>
            </p:cNvPr>
            <p:cNvSpPr txBox="1"/>
            <p:nvPr/>
          </p:nvSpPr>
          <p:spPr>
            <a:xfrm>
              <a:off x="3749143" y="3129914"/>
              <a:ext cx="10382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b="1" dirty="0"/>
                <a:t>Dor no peito</a:t>
              </a:r>
            </a:p>
            <a:p>
              <a:r>
                <a:rPr lang="pt-BR" sz="1200" b="1" dirty="0">
                  <a:solidFill>
                    <a:srgbClr val="F21667"/>
                  </a:solidFill>
                </a:rPr>
                <a:t>5,93%</a:t>
              </a:r>
              <a:endParaRPr lang="pt-BR" b="1" dirty="0">
                <a:solidFill>
                  <a:srgbClr val="F21667"/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23F9F039-39F1-DD9B-092C-68C78FBA004C}"/>
              </a:ext>
            </a:extLst>
          </p:cNvPr>
          <p:cNvSpPr txBox="1"/>
          <p:nvPr/>
        </p:nvSpPr>
        <p:spPr>
          <a:xfrm>
            <a:off x="538547" y="1445470"/>
            <a:ext cx="4408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SINTOMAS DAS PESSOAS QUE FIZERAM EXAME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BDA625E6-FB3E-8C9C-F23E-78B7BE7590B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37600562"/>
              </p:ext>
            </p:extLst>
          </p:nvPr>
        </p:nvGraphicFramePr>
        <p:xfrm>
          <a:off x="6528672" y="1753241"/>
          <a:ext cx="4861998" cy="25434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B432237D-3027-8E36-3F6A-8E97B8790568}"/>
              </a:ext>
            </a:extLst>
          </p:cNvPr>
          <p:cNvSpPr txBox="1"/>
          <p:nvPr/>
        </p:nvSpPr>
        <p:spPr>
          <a:xfrm>
            <a:off x="6580210" y="1445464"/>
            <a:ext cx="495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SINTOMAS DAS PESSOAS QUE TESTARAM POSITIVO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aphicFrame>
        <p:nvGraphicFramePr>
          <p:cNvPr id="20" name="Chart 19">
            <a:extLst>
              <a:ext uri="{FF2B5EF4-FFF2-40B4-BE49-F238E27FC236}">
                <a16:creationId xmlns:a16="http://schemas.microsoft.com/office/drawing/2014/main" id="{31AEDFED-B29A-7620-F110-442C2BE9986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5491870"/>
              </p:ext>
            </p:extLst>
          </p:nvPr>
        </p:nvGraphicFramePr>
        <p:xfrm>
          <a:off x="6361471" y="4957768"/>
          <a:ext cx="5171767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6EF8403E-6D7D-9395-D9E2-1D1D999959D5}"/>
              </a:ext>
            </a:extLst>
          </p:cNvPr>
          <p:cNvSpPr txBox="1"/>
          <p:nvPr/>
        </p:nvSpPr>
        <p:spPr>
          <a:xfrm>
            <a:off x="6580210" y="4797369"/>
            <a:ext cx="49530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PROVIDÊNCIA DE QUEM TESTOU POSITIVO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95308E-C4C0-6926-5332-8818A3E5B4AF}"/>
              </a:ext>
            </a:extLst>
          </p:cNvPr>
          <p:cNvSpPr txBox="1"/>
          <p:nvPr/>
        </p:nvSpPr>
        <p:spPr>
          <a:xfrm>
            <a:off x="648206" y="4515470"/>
            <a:ext cx="4831941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dirty="0"/>
              <a:t>Os sintomas mais comuns entre as pessoas que fizeram exame foram </a:t>
            </a:r>
            <a:r>
              <a:rPr lang="pt-BR" sz="1100" b="1" dirty="0"/>
              <a:t>dor de cabeça (30,2%)</a:t>
            </a:r>
            <a:r>
              <a:rPr lang="pt-BR" sz="1100" dirty="0"/>
              <a:t>, </a:t>
            </a:r>
            <a:r>
              <a:rPr lang="pt-BR" sz="1100" b="1" dirty="0"/>
              <a:t>nariz entupido (24,99%)</a:t>
            </a:r>
            <a:r>
              <a:rPr lang="pt-BR" sz="1100" dirty="0"/>
              <a:t> e </a:t>
            </a:r>
            <a:r>
              <a:rPr lang="pt-BR" sz="1100" b="1" dirty="0"/>
              <a:t>tosse (23,15%)</a:t>
            </a:r>
            <a:r>
              <a:rPr lang="pt-BR" sz="1100" dirty="0"/>
              <a:t>, enquanto entre os que testaram positivo os sintomas predominantes foram também </a:t>
            </a:r>
            <a:r>
              <a:rPr lang="pt-BR" sz="1100" b="1" dirty="0"/>
              <a:t>dor de cabeça (4,38%)</a:t>
            </a:r>
            <a:r>
              <a:rPr lang="pt-BR" sz="1100" dirty="0"/>
              <a:t>, </a:t>
            </a:r>
            <a:r>
              <a:rPr lang="pt-BR" sz="1100" b="1" dirty="0"/>
              <a:t>tosse (3,61%)</a:t>
            </a:r>
            <a:r>
              <a:rPr lang="pt-BR" sz="1100" dirty="0"/>
              <a:t> e </a:t>
            </a:r>
            <a:r>
              <a:rPr lang="pt-BR" sz="1100" b="1" dirty="0"/>
              <a:t>febre (3,27%)</a:t>
            </a:r>
            <a:r>
              <a:rPr lang="pt-BR" sz="1100" dirty="0"/>
              <a:t>. Apesar da grande presença de sintomas leves, chama atenção que apenas </a:t>
            </a:r>
            <a:r>
              <a:rPr lang="pt-BR" sz="1100" b="1" dirty="0"/>
              <a:t>37,9% das pessoas que testaram positivo ficaram rigorosamente em casa</a:t>
            </a:r>
            <a:r>
              <a:rPr lang="pt-BR" sz="1100" dirty="0"/>
              <a:t>, enquanto </a:t>
            </a:r>
            <a:r>
              <a:rPr lang="pt-BR" sz="1100" b="1" dirty="0"/>
              <a:t>27,5% apenas reduziram o contato</a:t>
            </a:r>
            <a:r>
              <a:rPr lang="pt-BR" sz="1100" dirty="0"/>
              <a:t> e </a:t>
            </a:r>
            <a:r>
              <a:rPr lang="pt-BR" sz="1100" b="1" dirty="0"/>
              <a:t>1,47% sequer adotaram restrições</a:t>
            </a:r>
            <a:r>
              <a:rPr lang="pt-BR" sz="1100" dirty="0"/>
              <a:t>, indicando uma lacuna importante no comportamento preventivo frente ao diagnóstico positivo.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B15211-F105-C743-D843-677FEE238D6E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170631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ADC2E-9055-1A91-AB62-AA229FB41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0EE25B8-AC11-C638-C6F1-6A525FC6202D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CONCLUSÃO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AACFE49-31D4-2757-798F-89E18A2E5AF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D3E92E3-3346-455B-0EFA-8F116BB7BAC0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F699078-2E78-59B8-35F9-DA13980690BE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2CC6B74-E171-81B3-28D1-AB580C368A38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9334D5F-BFFD-BD69-30D2-0144D9CB3326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A25E5DD-7878-F2E6-F0C1-2E8B7DECBC40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061238-837F-6C99-115A-2EFBDD772B4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2934D47-E40E-57E9-4281-F039A6A06500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5FD2BA4-DC27-71D1-D108-F523F56419CA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2C364D5-B702-E35F-5B9C-FD6FD7434923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FD64AA3-A0A3-C1DF-3BBC-3645EF733B60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AA23FD-B747-650E-B55C-CF9097076F42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A4E2DB-C71F-207F-F4CA-4E10E8AE7FC5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7F77EF-2D79-D2D9-C4D0-4740888CA1A9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7118FE6-7EC1-4654-F7E6-3DD288BE1560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F79657B6-7213-91B0-EDA6-33CB4D6185B8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75A1B1D-9C49-F34E-6F61-D5C96EE236A6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2F97A36-7244-6594-1325-B775D2A3073C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A24C8C3-3196-44D1-185C-8A5C2B3F7CEC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5DD700B-A71C-ED20-CBD9-91368EBE3102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77C4211-A0D1-16FD-A977-B0FDE216DE53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BF71C8A1-766C-EB03-EA7C-C779676FDC57}"/>
              </a:ext>
            </a:extLst>
          </p:cNvPr>
          <p:cNvSpPr/>
          <p:nvPr/>
        </p:nvSpPr>
        <p:spPr>
          <a:xfrm>
            <a:off x="349905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TEMPORAL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C36361C-23B3-26C2-B7C5-69A12751BDBE}"/>
              </a:ext>
            </a:extLst>
          </p:cNvPr>
          <p:cNvSpPr/>
          <p:nvPr/>
        </p:nvSpPr>
        <p:spPr>
          <a:xfrm>
            <a:off x="2640623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GEOGRÁFICA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1EB7C3-4147-D2EE-CFA0-557C07F27065}"/>
              </a:ext>
            </a:extLst>
          </p:cNvPr>
          <p:cNvSpPr/>
          <p:nvPr/>
        </p:nvSpPr>
        <p:spPr>
          <a:xfrm>
            <a:off x="4931341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POPULAÇÃO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3B9A11-6BF1-AA62-E2BB-A8631E674EDB}"/>
              </a:ext>
            </a:extLst>
          </p:cNvPr>
          <p:cNvSpPr/>
          <p:nvPr/>
        </p:nvSpPr>
        <p:spPr>
          <a:xfrm>
            <a:off x="7222059" y="1222648"/>
            <a:ext cx="2293498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ECONÔMICA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33E9BB-5C6E-425C-84E6-3CDD223ECDFE}"/>
              </a:ext>
            </a:extLst>
          </p:cNvPr>
          <p:cNvSpPr/>
          <p:nvPr/>
        </p:nvSpPr>
        <p:spPr>
          <a:xfrm>
            <a:off x="9512777" y="1222648"/>
            <a:ext cx="2293497" cy="584769"/>
          </a:xfrm>
          <a:prstGeom prst="rect">
            <a:avLst/>
          </a:prstGeom>
          <a:solidFill>
            <a:srgbClr val="F21667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/>
              <a:t>SINTOMAS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82D1306-3BF9-4E54-DA01-872A87E4DA9B}"/>
              </a:ext>
            </a:extLst>
          </p:cNvPr>
          <p:cNvSpPr/>
          <p:nvPr/>
        </p:nvSpPr>
        <p:spPr>
          <a:xfrm>
            <a:off x="349905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Aumento significativo no número de testes com o tempo. De </a:t>
            </a:r>
            <a:r>
              <a:rPr lang="pt-BR" sz="1200" b="1" dirty="0">
                <a:solidFill>
                  <a:schemeClr val="tx1"/>
                </a:solidFill>
              </a:rPr>
              <a:t>23.673 </a:t>
            </a:r>
            <a:r>
              <a:rPr lang="pt-BR" sz="1200" dirty="0">
                <a:solidFill>
                  <a:schemeClr val="tx1"/>
                </a:solidFill>
              </a:rPr>
              <a:t>p/ </a:t>
            </a:r>
            <a:r>
              <a:rPr lang="pt-BR" sz="1200" b="1" dirty="0">
                <a:solidFill>
                  <a:schemeClr val="tx1"/>
                </a:solidFill>
              </a:rPr>
              <a:t>39.132 (65,30% de aumento)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Aumento no número de pessoas trabalhando na última semana em </a:t>
            </a:r>
            <a:r>
              <a:rPr lang="pt-BR" sz="1200" b="1" dirty="0">
                <a:solidFill>
                  <a:schemeClr val="tx1"/>
                </a:solidFill>
              </a:rPr>
              <a:t>8,21%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Percentual de população contaminada com variação inexpressiva  no período.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DE5EFE1-3E10-3B95-5E07-F06C2CBBFF20}"/>
              </a:ext>
            </a:extLst>
          </p:cNvPr>
          <p:cNvSpPr/>
          <p:nvPr/>
        </p:nvSpPr>
        <p:spPr>
          <a:xfrm>
            <a:off x="9509997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Dor de cabeça (4,38%), tosse ( 3,61%) e febre (3,27%)</a:t>
            </a:r>
            <a:r>
              <a:rPr lang="pt-BR" sz="1200" dirty="0">
                <a:solidFill>
                  <a:schemeClr val="tx1"/>
                </a:solidFill>
              </a:rPr>
              <a:t>, foram os sintomas mais comuns em pessoas que testaram positivo.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Pelo menos 29,29% </a:t>
            </a:r>
            <a:r>
              <a:rPr lang="pt-BR" sz="1200" dirty="0">
                <a:solidFill>
                  <a:schemeClr val="tx1"/>
                </a:solidFill>
              </a:rPr>
              <a:t>da população que testou positivo não tomou as providências adequadas de isolamento.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1,47% da população</a:t>
            </a:r>
            <a:r>
              <a:rPr lang="pt-BR" sz="1200" dirty="0">
                <a:solidFill>
                  <a:schemeClr val="tx1"/>
                </a:solidFill>
              </a:rPr>
              <a:t> não teve nenhuma restrição.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A539F3-FC68-EEA8-C8CF-184E33E19570}"/>
              </a:ext>
            </a:extLst>
          </p:cNvPr>
          <p:cNvSpPr/>
          <p:nvPr/>
        </p:nvSpPr>
        <p:spPr>
          <a:xfrm>
            <a:off x="7216365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48,12%</a:t>
            </a:r>
            <a:r>
              <a:rPr lang="pt-BR" sz="1200" dirty="0">
                <a:solidFill>
                  <a:schemeClr val="tx1"/>
                </a:solidFill>
              </a:rPr>
              <a:t> da população não recebe auxílio, desse percentual </a:t>
            </a:r>
            <a:r>
              <a:rPr lang="pt-BR" sz="1200" b="1" dirty="0">
                <a:solidFill>
                  <a:schemeClr val="tx1"/>
                </a:solidFill>
              </a:rPr>
              <a:t>39,50%</a:t>
            </a:r>
            <a:r>
              <a:rPr lang="pt-BR" sz="1200" dirty="0">
                <a:solidFill>
                  <a:schemeClr val="tx1"/>
                </a:solidFill>
              </a:rPr>
              <a:t> trabalhou e teve um percentual de contaminação de </a:t>
            </a:r>
            <a:r>
              <a:rPr lang="pt-BR" sz="1200" b="1" dirty="0">
                <a:solidFill>
                  <a:schemeClr val="tx1"/>
                </a:solidFill>
              </a:rPr>
              <a:t>53,86%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51,88%</a:t>
            </a:r>
            <a:r>
              <a:rPr lang="pt-BR" sz="1200" dirty="0">
                <a:solidFill>
                  <a:schemeClr val="tx1"/>
                </a:solidFill>
              </a:rPr>
              <a:t> da população não recebe auxílio, desse percentual </a:t>
            </a:r>
            <a:r>
              <a:rPr lang="pt-BR" sz="1200" b="1" dirty="0">
                <a:solidFill>
                  <a:schemeClr val="tx1"/>
                </a:solidFill>
              </a:rPr>
              <a:t>31,14%</a:t>
            </a:r>
            <a:r>
              <a:rPr lang="pt-BR" sz="1200" dirty="0">
                <a:solidFill>
                  <a:schemeClr val="tx1"/>
                </a:solidFill>
              </a:rPr>
              <a:t> trabalhou e teve um percentual de contaminação de </a:t>
            </a:r>
            <a:r>
              <a:rPr lang="pt-BR" sz="1200" b="1" dirty="0">
                <a:solidFill>
                  <a:schemeClr val="tx1"/>
                </a:solidFill>
              </a:rPr>
              <a:t>59,17%</a:t>
            </a:r>
            <a:r>
              <a:rPr lang="pt-BR" sz="1200" dirty="0">
                <a:solidFill>
                  <a:schemeClr val="tx1"/>
                </a:solidFill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Sem auxílio possui escolaridade média maior, menor % de infecção.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66E1B0-204A-8649-EF93-88B305DE4510}"/>
              </a:ext>
            </a:extLst>
          </p:cNvPr>
          <p:cNvSpPr/>
          <p:nvPr/>
        </p:nvSpPr>
        <p:spPr>
          <a:xfrm>
            <a:off x="4932731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As mulheres tiveram um percentual maior de exames realizados </a:t>
            </a:r>
            <a:r>
              <a:rPr lang="pt-BR" sz="1200" b="1" dirty="0">
                <a:solidFill>
                  <a:schemeClr val="tx1"/>
                </a:solidFill>
              </a:rPr>
              <a:t>(8,44%, enquanto os homens foram 7,86%)</a:t>
            </a:r>
            <a:r>
              <a:rPr lang="pt-BR" sz="1200" dirty="0">
                <a:solidFill>
                  <a:schemeClr val="tx1"/>
                </a:solidFill>
              </a:rPr>
              <a:t> e um valor de contaminação maior em </a:t>
            </a:r>
            <a:r>
              <a:rPr lang="pt-BR" sz="1200" b="1" dirty="0">
                <a:solidFill>
                  <a:schemeClr val="tx1"/>
                </a:solidFill>
              </a:rPr>
              <a:t>0,38%.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O público de maior contaminação possui a faixa etária entre 10-19 anos, com </a:t>
            </a:r>
            <a:r>
              <a:rPr lang="pt-BR" sz="1200" b="1" dirty="0">
                <a:solidFill>
                  <a:schemeClr val="tx1"/>
                </a:solidFill>
              </a:rPr>
              <a:t>57,7% (média geral 56%). 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b="1" dirty="0">
                <a:solidFill>
                  <a:schemeClr val="tx1"/>
                </a:solidFill>
              </a:rPr>
              <a:t>66% </a:t>
            </a:r>
            <a:r>
              <a:rPr lang="pt-BR" sz="1200" dirty="0">
                <a:solidFill>
                  <a:schemeClr val="tx1"/>
                </a:solidFill>
              </a:rPr>
              <a:t>da amostra na faixa de 20-29 anos trabalharam na última semana.</a:t>
            </a:r>
            <a:endParaRPr lang="pt-BR" sz="1200" b="1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6942DE-3B86-AF11-8A0E-3FDCE7DCF693}"/>
              </a:ext>
            </a:extLst>
          </p:cNvPr>
          <p:cNvSpPr/>
          <p:nvPr/>
        </p:nvSpPr>
        <p:spPr>
          <a:xfrm>
            <a:off x="2639233" y="1807417"/>
            <a:ext cx="2293498" cy="4251040"/>
          </a:xfrm>
          <a:prstGeom prst="rect">
            <a:avLst/>
          </a:prstGeom>
          <a:solidFill>
            <a:srgbClr val="FDE3EC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Goiás com o menor percentual de contaminação </a:t>
            </a:r>
            <a:r>
              <a:rPr lang="pt-BR" sz="1200" b="1" dirty="0">
                <a:solidFill>
                  <a:schemeClr val="tx1"/>
                </a:solidFill>
              </a:rPr>
              <a:t>41% (média de todos os estados 56%), </a:t>
            </a:r>
            <a:r>
              <a:rPr lang="pt-BR" sz="1200" dirty="0">
                <a:solidFill>
                  <a:schemeClr val="tx1"/>
                </a:solidFill>
              </a:rPr>
              <a:t>não apresenta distorções em % trabalho, % de ensino, % auxílio.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sz="1200" dirty="0">
              <a:solidFill>
                <a:schemeClr val="tx1"/>
              </a:solidFill>
            </a:endParaRP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chemeClr val="tx1"/>
                </a:solidFill>
              </a:rPr>
              <a:t>  Estados com um grande percentual de auxílio, também foram acima da média em contaminação.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C0252E-BF32-59E2-9148-DE809ECB1C4C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3478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3FE200-D4EF-3842-0588-8892443534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6BB067-FB94-FCA8-E58D-5D24AE948553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PLANO DE AÇÃO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72FD147-1289-F8EA-8894-505DA54B160D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0183383-7F9A-A320-22C3-7853B081EF96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2403996-D080-3F41-1E56-5F08EC6A4FA5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1F72FA-D7BC-B280-9EC1-471480ADF99E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60845E-2509-1864-29FC-085750FD1E6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B49D1FA-BC90-92F4-9ED6-53568494D65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92FA448-127E-82FD-9A3C-C51DD6086199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442BF3A-9A17-5771-74FA-6B32695F05F1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016DE6D-B118-6E11-40F1-E7E636FF8D43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AB58B97-6DDA-78DA-A604-767AC3EDE010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Plano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5D3897B-6958-A5F4-337D-5BD4E6D1C6B9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0ECE5B5-1426-A0A9-3A10-ED0153D9813F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BBDA2F4-0D2D-EF8D-4157-074693D87E7D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526D191C-D56B-8EE2-3B15-11B4C54F3C46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EE18E399-214A-ABFB-9A8B-BAFE40EFA78C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B8279F1-FA49-8003-362F-C67F3C307657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8B7619-7868-A720-4134-8E6DA40BC1A4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38C3EA3-20E7-6C63-2233-C9E45F48560C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DDB9ECE-AF8B-DEA7-526D-C9B3D5E6E9E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C0C823C-DE9D-E2D7-4EBE-AFD38CD9F08D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9662323-4BD0-E3DF-4130-E3D2143051E2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74F279EB-2809-35D2-6A50-597517EFB3BA}"/>
              </a:ext>
            </a:extLst>
          </p:cNvPr>
          <p:cNvSpPr txBox="1">
            <a:spLocks/>
          </p:cNvSpPr>
          <p:nvPr/>
        </p:nvSpPr>
        <p:spPr>
          <a:xfrm>
            <a:off x="6172200" y="4152405"/>
            <a:ext cx="5181600" cy="2179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pic>
        <p:nvPicPr>
          <p:cNvPr id="1036" name="Picture 12" descr="Saúde mental na pandemia: dicas para pais de adolescentes - Colégio Planck">
            <a:extLst>
              <a:ext uri="{FF2B5EF4-FFF2-40B4-BE49-F238E27FC236}">
                <a16:creationId xmlns:a16="http://schemas.microsoft.com/office/drawing/2014/main" id="{1AA1F707-D029-22AE-E15B-31FD58C679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0" r="16620"/>
          <a:stretch/>
        </p:blipFill>
        <p:spPr bwMode="auto">
          <a:xfrm>
            <a:off x="477724" y="1668529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a coleta ao resultado: conheça os testes usados no diagnóstico da COVID-19  e suas etapas – CFBio">
            <a:extLst>
              <a:ext uri="{FF2B5EF4-FFF2-40B4-BE49-F238E27FC236}">
                <a16:creationId xmlns:a16="http://schemas.microsoft.com/office/drawing/2014/main" id="{05435AC8-6897-7188-9E42-8FAE90FC98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81" r="17381"/>
          <a:stretch/>
        </p:blipFill>
        <p:spPr bwMode="auto">
          <a:xfrm>
            <a:off x="477724" y="4022227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onfira e entenda 5 causas de dor de cabeça constante">
            <a:extLst>
              <a:ext uri="{FF2B5EF4-FFF2-40B4-BE49-F238E27FC236}">
                <a16:creationId xmlns:a16="http://schemas.microsoft.com/office/drawing/2014/main" id="{A2B2784C-900D-15D7-5935-B7BECC9205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82" r="16682"/>
          <a:stretch/>
        </p:blipFill>
        <p:spPr bwMode="auto">
          <a:xfrm>
            <a:off x="6676609" y="4022227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Estudo indica que o uso de máscara afeta a forma como interagimos com as  pessoas - Olhar Digital">
            <a:extLst>
              <a:ext uri="{FF2B5EF4-FFF2-40B4-BE49-F238E27FC236}">
                <a16:creationId xmlns:a16="http://schemas.microsoft.com/office/drawing/2014/main" id="{C163E53E-ABFF-7359-B899-165BFC2B9C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67" r="16667"/>
          <a:stretch/>
        </p:blipFill>
        <p:spPr bwMode="auto">
          <a:xfrm>
            <a:off x="6665500" y="1668529"/>
            <a:ext cx="1800000" cy="1800000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843AB0F-B05B-466A-8066-E16E053B0525}"/>
              </a:ext>
            </a:extLst>
          </p:cNvPr>
          <p:cNvSpPr txBox="1"/>
          <p:nvPr/>
        </p:nvSpPr>
        <p:spPr>
          <a:xfrm>
            <a:off x="477724" y="3586754"/>
            <a:ext cx="508083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Investir em </a:t>
            </a:r>
            <a:r>
              <a:rPr lang="pt-BR" sz="1200" b="1" dirty="0">
                <a:solidFill>
                  <a:srgbClr val="FF0000"/>
                </a:solidFill>
              </a:rPr>
              <a:t>testes</a:t>
            </a:r>
            <a:r>
              <a:rPr lang="pt-BR" sz="1200" b="1" dirty="0"/>
              <a:t> de contaminação</a:t>
            </a:r>
            <a:endParaRPr lang="pt-BR" sz="900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A0710E6-6489-2B1A-AA99-57E4152F8712}"/>
              </a:ext>
            </a:extLst>
          </p:cNvPr>
          <p:cNvSpPr txBox="1"/>
          <p:nvPr/>
        </p:nvSpPr>
        <p:spPr>
          <a:xfrm>
            <a:off x="2277724" y="3959524"/>
            <a:ext cx="328083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 identificação da presença do vírus é essencial para que os recursos (leitos, medicamentos, atendimentos) sejam direcionados ao problema correto. Em uma crise o hospital deve buscar uma rede de fornecedores desses testes, juntamente com os outros recursos, tendo consciência de que esse será necessário para que haja priorizações. Na pesquisa notou-se um aumento de 65% na realização de exames de julho para setembro, e os índices de contaminação foram iguais, o que significa dizer que boa parte da população estava contaminada desde julho, mas não houve testes para validação.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1E06F9A-3171-7235-6D01-33C9883FE8E0}"/>
              </a:ext>
            </a:extLst>
          </p:cNvPr>
          <p:cNvSpPr txBox="1"/>
          <p:nvPr/>
        </p:nvSpPr>
        <p:spPr>
          <a:xfrm>
            <a:off x="477724" y="1325871"/>
            <a:ext cx="508083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Atenção ao público de </a:t>
            </a:r>
            <a:r>
              <a:rPr lang="pt-BR" sz="1200" b="1" dirty="0">
                <a:solidFill>
                  <a:srgbClr val="FF0000"/>
                </a:solidFill>
              </a:rPr>
              <a:t>10-19</a:t>
            </a:r>
            <a:r>
              <a:rPr lang="pt-BR" sz="1200" b="1" dirty="0"/>
              <a:t> </a:t>
            </a:r>
            <a:r>
              <a:rPr lang="pt-BR" sz="1200" b="1" dirty="0">
                <a:solidFill>
                  <a:srgbClr val="FF0000"/>
                </a:solidFill>
              </a:rPr>
              <a:t>anos</a:t>
            </a:r>
            <a:r>
              <a:rPr lang="pt-BR" sz="1200" b="1" dirty="0"/>
              <a:t> de idade</a:t>
            </a:r>
            <a:endParaRPr lang="pt-BR" sz="900" b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DDD0295-D37B-C668-97CA-95F4294E7BED}"/>
              </a:ext>
            </a:extLst>
          </p:cNvPr>
          <p:cNvSpPr txBox="1"/>
          <p:nvPr/>
        </p:nvSpPr>
        <p:spPr>
          <a:xfrm>
            <a:off x="2277724" y="1698641"/>
            <a:ext cx="32808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Público que tem o maior percentual de contaminação e que em geral é dependente de adultos,  tendo maior dificuldade de isolamento em casa. Sendo um público de alto poder de contaminação e baixo risco de vida. Ao apresentar sintomas o hospital deve orientar o adolescente e os responsáveis acerca da higienização e isolamentos necessários a fim de evitar uma contaminação em pessoas de risco.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4AB294-856A-0430-D31A-8136DE460562}"/>
              </a:ext>
            </a:extLst>
          </p:cNvPr>
          <p:cNvSpPr txBox="1"/>
          <p:nvPr/>
        </p:nvSpPr>
        <p:spPr>
          <a:xfrm>
            <a:off x="6676609" y="3583330"/>
            <a:ext cx="5429666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 Gerenciamento de </a:t>
            </a:r>
            <a:r>
              <a:rPr lang="pt-BR" sz="1200" b="1" dirty="0">
                <a:solidFill>
                  <a:srgbClr val="FF0000"/>
                </a:solidFill>
              </a:rPr>
              <a:t>sintomas</a:t>
            </a:r>
            <a:r>
              <a:rPr lang="pt-BR" sz="1200" b="1" dirty="0"/>
              <a:t> leves vs. graves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DAEC5C0-D0A5-4FFD-823F-4FB28754A454}"/>
              </a:ext>
            </a:extLst>
          </p:cNvPr>
          <p:cNvSpPr txBox="1"/>
          <p:nvPr/>
        </p:nvSpPr>
        <p:spPr>
          <a:xfrm>
            <a:off x="8577373" y="3956100"/>
            <a:ext cx="328083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Como apenas cerca de 2% relatam sintomas graves (dificuldade respiratória, dor no peito), muitos casos podem ser manejados fora do hospital. Assim, o hospital pode estruturar unidades de atendimento primário ou </a:t>
            </a:r>
            <a:r>
              <a:rPr lang="pt-BR" sz="1000" i="1" dirty="0"/>
              <a:t>drive-</a:t>
            </a:r>
            <a:r>
              <a:rPr lang="pt-BR" sz="1000" i="1" dirty="0" err="1"/>
              <a:t>thrus</a:t>
            </a:r>
            <a:r>
              <a:rPr lang="pt-BR" sz="1000" dirty="0"/>
              <a:t>, reservando os leitos hospitalares para os casos moderados a graves. Outra estratégia, </a:t>
            </a:r>
            <a:r>
              <a:rPr lang="pt-BR" sz="1000" b="1" dirty="0"/>
              <a:t>dor de cabeça, tosse e febre</a:t>
            </a:r>
            <a:r>
              <a:rPr lang="pt-BR" sz="1000" dirty="0"/>
              <a:t> foram os sintomas mais prevalentes entre os positivos, o hospital deve implementar triagens focadas nesses sintomas já na entrada, priorizando recursos para quem apresenta esse conjunto, mesmo antes do teste.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B2A2EBB-48C6-5AA6-CBF6-B672B07FB12D}"/>
              </a:ext>
            </a:extLst>
          </p:cNvPr>
          <p:cNvSpPr txBox="1"/>
          <p:nvPr/>
        </p:nvSpPr>
        <p:spPr>
          <a:xfrm>
            <a:off x="6676609" y="1325871"/>
            <a:ext cx="5181600" cy="342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BR" sz="1200" b="1" dirty="0"/>
              <a:t>Providências de </a:t>
            </a:r>
            <a:r>
              <a:rPr lang="pt-BR" sz="1200" b="1" dirty="0">
                <a:solidFill>
                  <a:srgbClr val="FF0000"/>
                </a:solidFill>
              </a:rPr>
              <a:t>isolamento</a:t>
            </a:r>
            <a:endParaRPr lang="pt-BR" sz="900" b="1" dirty="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72C0393-95D4-8A0E-5BC5-1ED335F78EED}"/>
              </a:ext>
            </a:extLst>
          </p:cNvPr>
          <p:cNvSpPr txBox="1"/>
          <p:nvPr/>
        </p:nvSpPr>
        <p:spPr>
          <a:xfrm>
            <a:off x="8577373" y="1698641"/>
            <a:ext cx="32808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Tendo em mente que 29,29% da população não cumpriu ou não pode cumprir as regras de isolamento, em caso positivo, o hospital pode adotar </a:t>
            </a:r>
            <a:r>
              <a:rPr lang="pt-BR" sz="1000" b="1" dirty="0"/>
              <a:t>acompanhamento remoto</a:t>
            </a:r>
            <a:r>
              <a:rPr lang="pt-BR" sz="1000" dirty="0"/>
              <a:t> para quem testa positivo, ligando ou mandando mensagens diariamente, reforçando orientações e identificando quem não está cumprindo o isolamento. Parceria com farmácias para entrega de remédios sem a necessidade de compra no local para pacientes positivos.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F23810-01A9-03B7-D75C-50F4341C81BA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713333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A2D21-4A85-00D2-090C-D1B2838FD8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D Corona GIF by Matthew Butler - Find &amp; Share on GIPHY">
            <a:extLst>
              <a:ext uri="{FF2B5EF4-FFF2-40B4-BE49-F238E27FC236}">
                <a16:creationId xmlns:a16="http://schemas.microsoft.com/office/drawing/2014/main" id="{4402F9FF-9C4E-786E-5B7B-C16E23AB5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72" y="2522431"/>
            <a:ext cx="5294671" cy="2975605"/>
          </a:xfrm>
          <a:prstGeom prst="rect">
            <a:avLst/>
          </a:prstGeom>
          <a:noFill/>
          <a:effectLst>
            <a:softEdge rad="1270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FIAP – Impactos Positivos">
            <a:extLst>
              <a:ext uri="{FF2B5EF4-FFF2-40B4-BE49-F238E27FC236}">
                <a16:creationId xmlns:a16="http://schemas.microsoft.com/office/drawing/2014/main" id="{D437A696-E35B-F26F-FC7F-21F597C3D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" y="140610"/>
            <a:ext cx="946765" cy="473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7ADCB0-3B81-BA07-FE09-82CC601A04D6}"/>
              </a:ext>
            </a:extLst>
          </p:cNvPr>
          <p:cNvSpPr txBox="1"/>
          <p:nvPr/>
        </p:nvSpPr>
        <p:spPr>
          <a:xfrm>
            <a:off x="292100" y="970771"/>
            <a:ext cx="6271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TECH CHALLENGE III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0C6AAC1-9EF7-BBEF-B335-51F4ECA9809A}"/>
              </a:ext>
            </a:extLst>
          </p:cNvPr>
          <p:cNvSpPr/>
          <p:nvPr/>
        </p:nvSpPr>
        <p:spPr>
          <a:xfrm>
            <a:off x="412955" y="1678658"/>
            <a:ext cx="2025445" cy="248624"/>
          </a:xfrm>
          <a:prstGeom prst="roundRect">
            <a:avLst/>
          </a:prstGeom>
          <a:solidFill>
            <a:srgbClr val="F21667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Data </a:t>
            </a:r>
            <a:r>
              <a:rPr lang="pt-BR" dirty="0" err="1"/>
              <a:t>Analytics</a:t>
            </a:r>
            <a:endParaRPr lang="pt-BR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29282E-60BC-EABA-F662-67DE4D4476DD}"/>
              </a:ext>
            </a:extLst>
          </p:cNvPr>
          <p:cNvCxnSpPr/>
          <p:nvPr/>
        </p:nvCxnSpPr>
        <p:spPr>
          <a:xfrm>
            <a:off x="292100" y="6341810"/>
            <a:ext cx="360000" cy="0"/>
          </a:xfrm>
          <a:prstGeom prst="line">
            <a:avLst/>
          </a:prstGeom>
          <a:ln w="63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4901981-0432-4461-FB8D-E7C1BEB6F926}"/>
              </a:ext>
            </a:extLst>
          </p:cNvPr>
          <p:cNvSpPr txBox="1"/>
          <p:nvPr/>
        </p:nvSpPr>
        <p:spPr>
          <a:xfrm>
            <a:off x="213442" y="6341810"/>
            <a:ext cx="6271261" cy="314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1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Luis Henrique Mota Rufino - 360028</a:t>
            </a:r>
          </a:p>
        </p:txBody>
      </p:sp>
    </p:spTree>
    <p:extLst>
      <p:ext uri="{BB962C8B-B14F-4D97-AF65-F5344CB8AC3E}">
        <p14:creationId xmlns:p14="http://schemas.microsoft.com/office/powerpoint/2010/main" val="3504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D825EF2-9415-F335-29C4-E50839B7A998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D8BFD1C-75DC-3E39-7413-9349BB402057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D5F2B4-41B0-C8F8-49DC-00E4F97FED39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B6E1F47-8DD1-2F85-E22B-4F2336B8968E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E3C1E5-CF1C-9076-4BC9-A95624C1239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A5D705C-FD21-1446-D6C1-72B71EECC185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B93A53D-6D74-D732-7164-7C0C1B0BC473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8B29F43-8A10-8FF4-2561-9A575D3435EE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81CED94-FA41-BFC1-F199-D648EAB1404B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3C2D1CF-CC68-E5D9-BD64-5173F99AECC9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4E43B13-4760-4649-3A0D-6BDA9125473F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797A193-4E66-A257-7403-4CA511B80193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CONTEXTUALIZAÇÃO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C94226-2557-7EC7-CDC2-792C1FE736A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33FAAA-7713-A4A7-5709-9821AAECFC75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5F399AB-F10D-071B-3B58-EC5DEEDC0751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AB84EA-CBD8-FA1A-04F8-61AD9487ACD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27A12FE-B707-FA91-C0F8-66A9101604BC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BAECA4-E26D-99CE-D9E0-67B2003C573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5AAEFC-5FC9-DF98-760C-1E61E09F75A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428434-66C6-B0FC-72FE-8FE53EB930D5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33F9F35-D5B0-E41D-C758-943BA7863E57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D45BDDA-7CEF-34F5-E5DB-6819300CCCC5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790B2C-404B-EF5F-5655-D5041A3045E9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Contexto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8EEAD1-824D-BF87-44CB-69823887FDF2}"/>
              </a:ext>
            </a:extLst>
          </p:cNvPr>
          <p:cNvSpPr txBox="1"/>
          <p:nvPr/>
        </p:nvSpPr>
        <p:spPr>
          <a:xfrm>
            <a:off x="5158784" y="3681745"/>
            <a:ext cx="1847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latin typeface="+mj-lt"/>
                <a:cs typeface="Segoe UI" panose="020B0502040204020203" pitchFamily="34" charset="0"/>
              </a:rPr>
              <a:t>PNAD COVID-19</a:t>
            </a:r>
            <a:endParaRPr lang="pt-BR" sz="2800" b="1" dirty="0">
              <a:latin typeface="+mj-lt"/>
              <a:cs typeface="Segoe UI" panose="020B0502040204020203" pitchFamily="34" charset="0"/>
            </a:endParaRPr>
          </a:p>
        </p:txBody>
      </p:sp>
      <p:graphicFrame>
        <p:nvGraphicFramePr>
          <p:cNvPr id="35" name="Diagram 34">
            <a:extLst>
              <a:ext uri="{FF2B5EF4-FFF2-40B4-BE49-F238E27FC236}">
                <a16:creationId xmlns:a16="http://schemas.microsoft.com/office/drawing/2014/main" id="{E9B07898-0B44-419A-6854-F886D7530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114855"/>
              </p:ext>
            </p:extLst>
          </p:nvPr>
        </p:nvGraphicFramePr>
        <p:xfrm>
          <a:off x="1233581" y="1307386"/>
          <a:ext cx="9724838" cy="48279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791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359AFF-54EB-1041-A440-22912A96E3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071536D-16FC-7273-3D86-F2DE2CF05D3E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OBJETIVOS DO PROJETO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A4012C-52EA-56B3-F1AC-970DCA50D347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9C68156-7C9B-E224-F4C0-5A1CE0B76652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9E8B4E9-D754-C96D-8B93-9D6E4EE6D14A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3A2E016-47E5-74AC-847D-C482CEBE514D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2C7FDA-B199-8C1D-2C47-881683F0A2C7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ACAA281-3F81-542E-CF32-F4AC7AAF4227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9ADF29-32DE-ACE3-FB43-FFE60F35B9AD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86C5C01-DBCA-C5D8-C4E8-508C541915D7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FEF02D4-F9DA-C7FF-A0E0-94B7201FAC3B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6D1E84D-C12D-5373-9F03-CDFB59922A51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56F283A-FF9A-A745-3279-8108E558F12E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5DDEC79-BBAB-8F3B-06F0-ED9C24021327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32E74E3-4AF3-C86D-6618-C8C9942ED7F4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3FFA8909-4401-699A-3AE2-B68CD8BFBEDB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796C6CEF-F11D-FD76-C2B5-6F7048F4DD00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3D0D1B-86EA-77FB-CD23-70B2F936D801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8AD7418-C777-C1EC-4A2C-B844FBA9D7E4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5A088C5-65D9-2420-7F03-34CD152E255E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0527374E-742D-0F03-8AA2-2065DA02E7E7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40172BB-301D-774D-C88C-A8EB793FF562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8EA5872-EF14-5499-3B1C-B518444C6D4C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18A6C83-FEDC-5161-D1AB-E3923D6E6904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448E6D85-5367-A898-8F92-A776863337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7011462"/>
              </p:ext>
            </p:extLst>
          </p:nvPr>
        </p:nvGraphicFramePr>
        <p:xfrm>
          <a:off x="2048030" y="1204659"/>
          <a:ext cx="8128000" cy="4614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70654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644BAAA-C7ED-2ADB-D376-AAA07336A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1EC37C-44B7-DB0D-B7C3-CE501218A0E9}"/>
              </a:ext>
            </a:extLst>
          </p:cNvPr>
          <p:cNvSpPr txBox="1"/>
          <p:nvPr/>
        </p:nvSpPr>
        <p:spPr>
          <a:xfrm>
            <a:off x="477724" y="280213"/>
            <a:ext cx="62712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ARQUITETURA DO PROJETO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1B83A7E-348B-3D7C-4CFB-08DC5C5DFFF6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10926FF-3D4A-6518-6F3A-A099FD0D622F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Arquitetura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EB9D95D-5B54-F18D-976F-F483CBECDE10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E212EB6-ED97-1B3F-F70C-3C7784AEAF9B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99571BFD-A717-45E5-4A9B-002507466D3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AE605D24-C371-8CAB-18BC-2659D11F14DB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7ABD8315-04FC-6EAD-8350-B2F05B0ADCAD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188793-394C-BBCD-7A90-771B2CA77FF2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998DDD-342C-8974-6B15-D00F115A500A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9A1F1D-AB41-F532-9948-FE08E391031C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5E78920A-FD6C-88A4-651C-90443927889C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C7FC342-CB92-519F-EC64-1144A9CA9464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D53D6AA0-1E5C-0B85-A82F-E251941487DC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4274730-C7F1-1E4C-CB6C-DD265A3F914D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44E04193-5E2E-8080-6EF6-ECBE46841C2A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04AAEDB4-C9B0-5E13-C0A5-B781FE1C6EF8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737F9EA6-931C-8719-27CA-EA88F1190A57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651A0DA2-518C-6169-8839-6CB78BBFB7DB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0D289BBD-3BF5-3ED3-169A-AAD05B0AE40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4CE6E1F5-EE9E-C163-36C8-B098310016EF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CC632C2-C17A-0CF7-50C9-CBF9EABA74EB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97B9984C-07AC-AFAD-97ED-C1413E7330F6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9FCABB-26B9-19E8-B3D1-5BE013049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917" y="2151016"/>
            <a:ext cx="11672165" cy="289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96BFA3-290D-3B79-BC5E-015A6A61452C}"/>
              </a:ext>
            </a:extLst>
          </p:cNvPr>
          <p:cNvSpPr txBox="1"/>
          <p:nvPr/>
        </p:nvSpPr>
        <p:spPr>
          <a:xfrm>
            <a:off x="255750" y="5050970"/>
            <a:ext cx="669134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Atividade 3 – Query com todas as respostas para as 20 questões selecionadas no trimestre</a:t>
            </a:r>
          </a:p>
          <a:p>
            <a:pPr algn="just"/>
            <a:r>
              <a:rPr lang="pt-BR" sz="1000" dirty="0"/>
              <a:t>Atividade 4 - Query com dicionário das questões e respostas</a:t>
            </a:r>
          </a:p>
          <a:p>
            <a:pPr algn="just"/>
            <a:r>
              <a:rPr lang="pt-BR" sz="1000" dirty="0"/>
              <a:t>Atividade 6 – Todas as análises feitas em Excel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AD227C-24CE-49FD-E827-0E9156A68A15}"/>
              </a:ext>
            </a:extLst>
          </p:cNvPr>
          <p:cNvSpPr txBox="1"/>
          <p:nvPr/>
        </p:nvSpPr>
        <p:spPr>
          <a:xfrm>
            <a:off x="255750" y="1597031"/>
            <a:ext cx="5624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latin typeface="Segoe UI" panose="020B0502040204020203" pitchFamily="34" charset="0"/>
                <a:cs typeface="Segoe UI" panose="020B0502040204020203" pitchFamily="34" charset="0"/>
              </a:rPr>
              <a:t>A arquitetura foi composta por 5 etapas principais e 7 tarefas: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51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0FFFF7-E8D5-353A-0116-0F2378E29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249D1-E6D1-8E3B-7E08-F919002F2CEE}"/>
              </a:ext>
            </a:extLst>
          </p:cNvPr>
          <p:cNvSpPr txBox="1"/>
          <p:nvPr/>
        </p:nvSpPr>
        <p:spPr>
          <a:xfrm>
            <a:off x="477724" y="280213"/>
            <a:ext cx="83713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FILTRAGEM E TRATAMENTO DOS </a:t>
            </a:r>
            <a:r>
              <a:rPr lang="pt-BR" sz="3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DADOS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BABF90E-E767-57E2-4CE8-4E5D05E728AA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2DD27F0-C6A0-446E-D2A7-3526C792E260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AD62095-9482-B7D3-0E15-5E084502333B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Tratamento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318C1C1-7EBA-2866-E982-1C32056C59CA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2E0588B-9EDA-FA97-30F0-D2B9C0602787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3DD3EEC-1FD6-E6C9-8045-ED228EFEB3AC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BB5202F-ABBD-946E-5A57-354F93BB1394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FB519A-D2E3-2049-FC40-E0BC7E20DDB9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31FAA3F-4C87-3828-A452-6E8B26395027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9DDDC91-A081-988E-FB3F-350B65460DE0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01A88EB4-2FD8-D9A9-E1B7-FE759CF20458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4F8B1DFE-95F2-2F66-DE2F-0F451A54F618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8AEDCB0D-C8C0-B0C5-6013-9E09A5846C66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E6E2D6DD-A786-0DC3-5007-19FA57811FB5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794805B-EAE8-2338-9A2B-F4F9FA4ED6B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3C824088-A0DD-27BF-1482-57EE961DC0B4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12B0A37-CE48-5855-ECA9-4D432FCB6230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66D7123-55AD-5EB1-905A-9B9A49ACFC05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CDE9428A-0860-F25B-A5D7-09FC696C3F36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1D8C1E8-9DBD-40E2-063C-BD9DE18AEDA9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D60AC13-409B-4BEC-DEB5-D6740DEA44BC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BE3D1778-FD86-743D-F869-DDCFAE084D83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C5172D7-3C99-8B2B-AFA0-F9FCBACA56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3331120"/>
              </p:ext>
            </p:extLst>
          </p:nvPr>
        </p:nvGraphicFramePr>
        <p:xfrm>
          <a:off x="4771390" y="1691475"/>
          <a:ext cx="3829685" cy="4351347"/>
        </p:xfrm>
        <a:graphic>
          <a:graphicData uri="http://schemas.openxmlformats.org/drawingml/2006/table">
            <a:tbl>
              <a:tblPr/>
              <a:tblGrid>
                <a:gridCol w="1217158">
                  <a:extLst>
                    <a:ext uri="{9D8B030D-6E8A-4147-A177-3AD203B41FA5}">
                      <a16:colId xmlns:a16="http://schemas.microsoft.com/office/drawing/2014/main" val="161086695"/>
                    </a:ext>
                  </a:extLst>
                </a:gridCol>
                <a:gridCol w="2612527">
                  <a:extLst>
                    <a:ext uri="{9D8B030D-6E8A-4147-A177-3AD203B41FA5}">
                      <a16:colId xmlns:a16="http://schemas.microsoft.com/office/drawing/2014/main" val="1947183576"/>
                    </a:ext>
                  </a:extLst>
                </a:gridCol>
              </a:tblGrid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>
                          <a:solidFill>
                            <a:schemeClr val="tx1"/>
                          </a:solidFill>
                        </a:rPr>
                        <a:t>Código da Questão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1">
                          <a:solidFill>
                            <a:schemeClr val="tx1"/>
                          </a:solidFill>
                        </a:rPr>
                        <a:t>Descrição</a:t>
                      </a:r>
                      <a:endParaRPr lang="pt-BR" sz="100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2696382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UF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UF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712043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V1013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mes_pesquisa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5863421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A002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idade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820617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A003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sexo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26906887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A005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escolaridade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332913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teve_febre_semana_passada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26232528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B0012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teve_tosse_semana_passada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081197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B0013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teve_dor_garganta_semana_passada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978544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B0014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teve_dificuldade_respirar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588310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B0015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teve_dor_cabeca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05162883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B0016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teve_dor_peito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253922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B0017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teve_nausea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28122036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B0018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teve_nariz_entupido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65236114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B008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fez_exame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1846211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B009B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resultado_swab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5868452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B009C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resultado_furo_no_dedo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6775965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B009D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resultado_veia_no_braco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444515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B011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providencia_exame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1321964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C001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>
                          <a:solidFill>
                            <a:schemeClr val="tx1"/>
                          </a:solidFill>
                        </a:rPr>
                        <a:t>trabalhou_semana_passada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3365959"/>
                  </a:ext>
                </a:extLst>
              </a:tr>
              <a:tr h="207207">
                <a:tc>
                  <a:txBody>
                    <a:bodyPr/>
                    <a:lstStyle/>
                    <a:p>
                      <a:pPr algn="ctr"/>
                      <a:r>
                        <a:rPr lang="pt-BR" sz="1000" dirty="0">
                          <a:solidFill>
                            <a:schemeClr val="tx1"/>
                          </a:solidFill>
                        </a:rPr>
                        <a:t>D0051</a:t>
                      </a: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err="1">
                          <a:solidFill>
                            <a:schemeClr val="tx1"/>
                          </a:solidFill>
                        </a:rPr>
                        <a:t>recebeu_auxilio</a:t>
                      </a:r>
                      <a:endParaRPr lang="pt-BR" sz="1000" dirty="0">
                        <a:solidFill>
                          <a:schemeClr val="tx1"/>
                        </a:solidFill>
                      </a:endParaRPr>
                    </a:p>
                  </a:txBody>
                  <a:tcPr marL="51802" marR="51802" marT="25901" marB="2590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14538969"/>
                  </a:ext>
                </a:extLst>
              </a:tr>
            </a:tbl>
          </a:graphicData>
        </a:graphic>
      </p:graphicFrame>
      <p:graphicFrame>
        <p:nvGraphicFramePr>
          <p:cNvPr id="13" name="Diagram 12">
            <a:extLst>
              <a:ext uri="{FF2B5EF4-FFF2-40B4-BE49-F238E27FC236}">
                <a16:creationId xmlns:a16="http://schemas.microsoft.com/office/drawing/2014/main" id="{DACB78BB-BFD9-D16F-D3DC-8B709F8C5E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5736527"/>
              </p:ext>
            </p:extLst>
          </p:nvPr>
        </p:nvGraphicFramePr>
        <p:xfrm>
          <a:off x="-445622" y="1295400"/>
          <a:ext cx="5565717" cy="48707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EBDBA3E2-0F72-95D9-03DA-128B3AE83B2B}"/>
              </a:ext>
            </a:extLst>
          </p:cNvPr>
          <p:cNvSpPr txBox="1"/>
          <p:nvPr/>
        </p:nvSpPr>
        <p:spPr>
          <a:xfrm>
            <a:off x="982378" y="1122716"/>
            <a:ext cx="27097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Base de dados </a:t>
            </a:r>
            <a:r>
              <a:rPr lang="pt-BR" sz="1400" b="1" dirty="0">
                <a:solidFill>
                  <a:srgbClr val="F21667"/>
                </a:solidFill>
              </a:rPr>
              <a:t>PNAD COVID-19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6A03ADBB-77BC-C8EB-6C32-6643723D990C}"/>
              </a:ext>
            </a:extLst>
          </p:cNvPr>
          <p:cNvCxnSpPr>
            <a:cxnSpLocks/>
          </p:cNvCxnSpPr>
          <p:nvPr/>
        </p:nvCxnSpPr>
        <p:spPr>
          <a:xfrm>
            <a:off x="2351999" y="4614072"/>
            <a:ext cx="2235242" cy="777078"/>
          </a:xfrm>
          <a:prstGeom prst="bentConnector3">
            <a:avLst>
              <a:gd name="adj1" fmla="val -28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18F07215-745F-6F3D-A0CC-F11D06343422}"/>
              </a:ext>
            </a:extLst>
          </p:cNvPr>
          <p:cNvCxnSpPr>
            <a:cxnSpLocks/>
          </p:cNvCxnSpPr>
          <p:nvPr/>
        </p:nvCxnSpPr>
        <p:spPr>
          <a:xfrm flipV="1">
            <a:off x="8837597" y="4095750"/>
            <a:ext cx="1708354" cy="1295400"/>
          </a:xfrm>
          <a:prstGeom prst="bentConnector3">
            <a:avLst>
              <a:gd name="adj1" fmla="val 10018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E5DF8E83-0078-78A6-F273-DEC03BFEEAB7}"/>
              </a:ext>
            </a:extLst>
          </p:cNvPr>
          <p:cNvSpPr txBox="1"/>
          <p:nvPr/>
        </p:nvSpPr>
        <p:spPr>
          <a:xfrm>
            <a:off x="5655446" y="1122716"/>
            <a:ext cx="1880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/>
              <a:t>Seleção de questões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F789B9E-04E8-DABA-B2F4-ACD5D3DFA3CC}"/>
              </a:ext>
            </a:extLst>
          </p:cNvPr>
          <p:cNvGrpSpPr/>
          <p:nvPr/>
        </p:nvGrpSpPr>
        <p:grpSpPr>
          <a:xfrm>
            <a:off x="9645951" y="2067148"/>
            <a:ext cx="1800000" cy="1800000"/>
            <a:chOff x="2671544" y="490715"/>
            <a:chExt cx="1252286" cy="1252286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EB7884D-623B-371C-98F4-48CC016E50F8}"/>
                </a:ext>
              </a:extLst>
            </p:cNvPr>
            <p:cNvSpPr/>
            <p:nvPr/>
          </p:nvSpPr>
          <p:spPr>
            <a:xfrm>
              <a:off x="2671544" y="490715"/>
              <a:ext cx="1252286" cy="1252286"/>
            </a:xfrm>
            <a:prstGeom prst="ellipse">
              <a:avLst/>
            </a:prstGeom>
          </p:spPr>
          <p:style>
            <a:lnRef idx="2">
              <a:schemeClr val="dk1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pt-BR"/>
            </a:p>
          </p:txBody>
        </p:sp>
        <p:sp>
          <p:nvSpPr>
            <p:cNvPr id="36" name="Oval 4">
              <a:extLst>
                <a:ext uri="{FF2B5EF4-FFF2-40B4-BE49-F238E27FC236}">
                  <a16:creationId xmlns:a16="http://schemas.microsoft.com/office/drawing/2014/main" id="{E89881F1-040B-429D-CA38-25FD55BBEF03}"/>
                </a:ext>
              </a:extLst>
            </p:cNvPr>
            <p:cNvSpPr txBox="1"/>
            <p:nvPr/>
          </p:nvSpPr>
          <p:spPr>
            <a:xfrm>
              <a:off x="2854937" y="674108"/>
              <a:ext cx="885500" cy="8855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780" tIns="17780" rIns="17780" bIns="17780" numCol="1" spcCol="1270" anchor="ctr" anchorCtr="0">
              <a:noAutofit/>
            </a:bodyPr>
            <a:lstStyle/>
            <a:p>
              <a:pPr marL="0" lvl="0" indent="0" algn="l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1400" b="1" dirty="0"/>
                <a:t>Base trimestral</a:t>
              </a:r>
              <a:r>
                <a:rPr lang="pt-BR" sz="1400" b="1" kern="1200" dirty="0"/>
                <a:t>:</a:t>
              </a:r>
              <a:endParaRPr lang="pt-BR" sz="1400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100" b="1" kern="1200" dirty="0"/>
                <a:t> 1.157.984 linhas</a:t>
              </a:r>
              <a:endParaRPr lang="pt-BR" sz="1100" kern="1200" dirty="0"/>
            </a:p>
            <a:p>
              <a:pPr marL="57150" lvl="1" indent="-57150" algn="l" defTabSz="4889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pt-BR" sz="1100" b="1" kern="1200" dirty="0"/>
                <a:t> </a:t>
              </a:r>
              <a:r>
                <a:rPr lang="pt-BR" sz="1100" b="1" dirty="0"/>
                <a:t>20</a:t>
              </a:r>
              <a:r>
                <a:rPr lang="pt-BR" sz="1100" b="1" kern="1200" dirty="0"/>
                <a:t> colunas</a:t>
              </a:r>
              <a:endParaRPr lang="pt-BR" sz="1100" kern="1200" dirty="0"/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0A910B29-E2C6-7C4A-506F-17A44A85354A}"/>
              </a:ext>
            </a:extLst>
          </p:cNvPr>
          <p:cNvSpPr txBox="1"/>
          <p:nvPr/>
        </p:nvSpPr>
        <p:spPr>
          <a:xfrm>
            <a:off x="3022667" y="5052589"/>
            <a:ext cx="7312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21667"/>
                </a:solidFill>
              </a:rPr>
              <a:t>329MB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B52771B-3529-6CC4-A80B-DF7ECFA40588}"/>
              </a:ext>
            </a:extLst>
          </p:cNvPr>
          <p:cNvSpPr txBox="1"/>
          <p:nvPr/>
        </p:nvSpPr>
        <p:spPr>
          <a:xfrm>
            <a:off x="9242058" y="5048012"/>
            <a:ext cx="63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b="1" dirty="0">
                <a:solidFill>
                  <a:srgbClr val="F21667"/>
                </a:solidFill>
              </a:rPr>
              <a:t>47MB</a:t>
            </a:r>
          </a:p>
        </p:txBody>
      </p:sp>
    </p:spTree>
    <p:extLst>
      <p:ext uri="{BB962C8B-B14F-4D97-AF65-F5344CB8AC3E}">
        <p14:creationId xmlns:p14="http://schemas.microsoft.com/office/powerpoint/2010/main" val="15103460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14F9D1-2D4E-7BD3-C3AF-80192F015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2AE7A-F764-B2F1-0E49-681EBD449383}"/>
              </a:ext>
            </a:extLst>
          </p:cNvPr>
          <p:cNvSpPr txBox="1"/>
          <p:nvPr/>
        </p:nvSpPr>
        <p:spPr>
          <a:xfrm>
            <a:off x="477724" y="280213"/>
            <a:ext cx="419014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TEMPORAL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2DB3A1E-8AC8-012C-E67F-0F91253C116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7763624"/>
              </p:ext>
            </p:extLst>
          </p:nvPr>
        </p:nvGraphicFramePr>
        <p:xfrm>
          <a:off x="535469" y="2269738"/>
          <a:ext cx="4190140" cy="9572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A71AA71F-519B-A509-C5F9-D81D9BE51393}"/>
              </a:ext>
            </a:extLst>
          </p:cNvPr>
          <p:cNvSpPr txBox="1"/>
          <p:nvPr/>
        </p:nvSpPr>
        <p:spPr>
          <a:xfrm>
            <a:off x="477723" y="1569245"/>
            <a:ext cx="6871211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AMOSTRA DA PESQUISA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64DBAE8-22D6-6FFE-B908-275B01786B0C}"/>
              </a:ext>
            </a:extLst>
          </p:cNvPr>
          <p:cNvSpPr txBox="1"/>
          <p:nvPr/>
        </p:nvSpPr>
        <p:spPr>
          <a:xfrm>
            <a:off x="1486749" y="1957565"/>
            <a:ext cx="2172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1.157.984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110E3C-A291-2D22-152C-CE0882AC8E2A}"/>
              </a:ext>
            </a:extLst>
          </p:cNvPr>
          <p:cNvSpPr txBox="1"/>
          <p:nvPr/>
        </p:nvSpPr>
        <p:spPr>
          <a:xfrm>
            <a:off x="1395837" y="3184331"/>
            <a:ext cx="235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FEZ EXAME</a:t>
            </a:r>
          </a:p>
        </p:txBody>
      </p:sp>
      <p:graphicFrame>
        <p:nvGraphicFramePr>
          <p:cNvPr id="21" name="Chart 20">
            <a:extLst>
              <a:ext uri="{FF2B5EF4-FFF2-40B4-BE49-F238E27FC236}">
                <a16:creationId xmlns:a16="http://schemas.microsoft.com/office/drawing/2014/main" id="{672399E6-C24C-AE43-9FDA-BF853B93151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764246"/>
              </p:ext>
            </p:extLst>
          </p:nvPr>
        </p:nvGraphicFramePr>
        <p:xfrm>
          <a:off x="657594" y="3245822"/>
          <a:ext cx="3830400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4C00AC80-03EE-FBF6-021C-BC4FA1D57ECE}"/>
              </a:ext>
            </a:extLst>
          </p:cNvPr>
          <p:cNvSpPr txBox="1"/>
          <p:nvPr/>
        </p:nvSpPr>
        <p:spPr>
          <a:xfrm>
            <a:off x="1395837" y="4270060"/>
            <a:ext cx="235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POSITIVO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009BCA-D580-4B58-E34C-FE9D525C5C5A}"/>
              </a:ext>
            </a:extLst>
          </p:cNvPr>
          <p:cNvSpPr txBox="1"/>
          <p:nvPr/>
        </p:nvSpPr>
        <p:spPr>
          <a:xfrm>
            <a:off x="657594" y="5637810"/>
            <a:ext cx="669134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A quantidade de pessoas testadas praticamente dobrou, passando de cerca de </a:t>
            </a:r>
            <a:r>
              <a:rPr lang="pt-BR" sz="1000" b="1" dirty="0"/>
              <a:t>23 mil em julho</a:t>
            </a:r>
            <a:r>
              <a:rPr lang="pt-BR" sz="1000" dirty="0"/>
              <a:t> para mais de </a:t>
            </a:r>
            <a:r>
              <a:rPr lang="pt-BR" sz="1000" b="1" dirty="0"/>
              <a:t>39 mil em setembro</a:t>
            </a:r>
            <a:r>
              <a:rPr lang="pt-BR" sz="1000" dirty="0"/>
              <a:t>, acompanhada de uma alta consistente nos diagnósticos positivos, o que indica uma </a:t>
            </a:r>
            <a:r>
              <a:rPr lang="pt-BR" sz="1000" b="1" dirty="0"/>
              <a:t>expansão da transmissão comunitária</a:t>
            </a:r>
            <a:r>
              <a:rPr lang="pt-BR" sz="1000" dirty="0"/>
              <a:t>. A taxa de positividade manteve-se elevada durante todo o trimestre, acima de 55%, o que sugere subnotificação e testagem ainda restrita a casos suspeitos. Apesar desse cenário preocupante, mais de </a:t>
            </a:r>
            <a:r>
              <a:rPr lang="pt-BR" sz="1000" b="1" dirty="0"/>
              <a:t>40% dos entrevistados afirmaram ter trabalhado na semana anterior</a:t>
            </a:r>
            <a:r>
              <a:rPr lang="pt-BR" sz="1000" dirty="0"/>
              <a:t> </a:t>
            </a:r>
          </a:p>
        </p:txBody>
      </p:sp>
      <p:graphicFrame>
        <p:nvGraphicFramePr>
          <p:cNvPr id="40" name="Chart 39">
            <a:extLst>
              <a:ext uri="{FF2B5EF4-FFF2-40B4-BE49-F238E27FC236}">
                <a16:creationId xmlns:a16="http://schemas.microsoft.com/office/drawing/2014/main" id="{FC050396-E730-36EB-AD7E-089517DF2F2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3117142"/>
              </p:ext>
            </p:extLst>
          </p:nvPr>
        </p:nvGraphicFramePr>
        <p:xfrm>
          <a:off x="4819444" y="2092667"/>
          <a:ext cx="2547884" cy="34494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53DFBE18-42FF-CA70-5933-05E72AEBC0A3}"/>
              </a:ext>
            </a:extLst>
          </p:cNvPr>
          <p:cNvSpPr txBox="1"/>
          <p:nvPr/>
        </p:nvSpPr>
        <p:spPr>
          <a:xfrm>
            <a:off x="5324796" y="2019000"/>
            <a:ext cx="1994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b="1" dirty="0">
                <a:latin typeface="Segoe UI" panose="020B0502040204020203" pitchFamily="34" charset="0"/>
                <a:cs typeface="Segoe UI" panose="020B0502040204020203" pitchFamily="34" charset="0"/>
              </a:rPr>
              <a:t>TRABALHOU NA ÚLTIMA SEMANA?</a:t>
            </a:r>
          </a:p>
        </p:txBody>
      </p:sp>
      <p:pic>
        <p:nvPicPr>
          <p:cNvPr id="1026" name="Picture 2" descr="calendar Vector Icons free download in SVG, PNG Format">
            <a:extLst>
              <a:ext uri="{FF2B5EF4-FFF2-40B4-BE49-F238E27FC236}">
                <a16:creationId xmlns:a16="http://schemas.microsoft.com/office/drawing/2014/main" id="{8D9123AB-6DC1-0BB0-16E6-31EF293F9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61857"/>
            <a:ext cx="740488" cy="74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762572B-3464-5DCB-8ADE-5C07C3C910F6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8521FB4-E71E-53B9-86C6-14B1734BDCA9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DE46548-1E5F-86AE-16EF-191EC0663DD4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387D861-81C1-FEA2-BE1A-D5C3B7CD6BB6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Temporal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7DE7EE-5927-37C8-ED3E-24D02DFF499A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7F34E9-DF5A-C4F1-1895-D4CCC6981415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16F285-3A59-D4B6-6627-FE0E78415141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D79C682-5A99-4C7D-5EBD-6C0D6ECCF745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3CA83-2F60-3971-0389-ABA5844B3328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164A93D-8F21-6662-91B9-683A4E016044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01801269-33A3-4FFE-FE39-BC774EC66B76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94163A2-F4AE-4737-1B7A-814401227303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EEB98F7-B26D-10D6-9364-F6A951AEF349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C21AC1C-6EB0-4100-80D2-AEE428FDC1EF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34E3FD2-2BF0-6DE3-E43D-D5D24269C0EC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47082E2D-A2E7-E7D6-5CBB-30089AC1B75B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9DD5B24-C2A9-53E5-B14F-84DBF2C90E27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4" name="Straight Connector 1023">
            <a:extLst>
              <a:ext uri="{FF2B5EF4-FFF2-40B4-BE49-F238E27FC236}">
                <a16:creationId xmlns:a16="http://schemas.microsoft.com/office/drawing/2014/main" id="{3ABECACE-FFD7-29B0-3439-2680B36289E4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FE7D1EC5-F970-FF4E-9C2E-3321CDB06338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Connector 1026">
            <a:extLst>
              <a:ext uri="{FF2B5EF4-FFF2-40B4-BE49-F238E27FC236}">
                <a16:creationId xmlns:a16="http://schemas.microsoft.com/office/drawing/2014/main" id="{E273B5B2-CD95-FE00-3B10-01DC90E58CBA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8" name="Straight Connector 1027">
            <a:extLst>
              <a:ext uri="{FF2B5EF4-FFF2-40B4-BE49-F238E27FC236}">
                <a16:creationId xmlns:a16="http://schemas.microsoft.com/office/drawing/2014/main" id="{5E5B841E-5939-1DC3-002E-12C5316FF7A8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34" name="Group 1033">
            <a:extLst>
              <a:ext uri="{FF2B5EF4-FFF2-40B4-BE49-F238E27FC236}">
                <a16:creationId xmlns:a16="http://schemas.microsoft.com/office/drawing/2014/main" id="{5A6DD280-A3A1-A001-A2E5-1CE8AB31BDB0}"/>
              </a:ext>
            </a:extLst>
          </p:cNvPr>
          <p:cNvGrpSpPr/>
          <p:nvPr/>
        </p:nvGrpSpPr>
        <p:grpSpPr>
          <a:xfrm>
            <a:off x="9520439" y="1418876"/>
            <a:ext cx="2221378" cy="1630987"/>
            <a:chOff x="9520439" y="1418876"/>
            <a:chExt cx="2221378" cy="1630987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B08BD0D-6479-7A49-FBA0-33EC819BB0E6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JULHO/2020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0D64A26-0724-B11F-7720-96E3F0927C98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Em julho, dos 384.166 entrevistados, 23.673 realizaram testes para COVID-19, com 13.467 resultados positivos — uma taxa de positividade de aproximadamente </a:t>
              </a:r>
              <a:r>
                <a:rPr lang="pt-BR" sz="1000" b="1" dirty="0"/>
                <a:t>56,9%</a:t>
              </a:r>
              <a:r>
                <a:rPr lang="pt-BR" sz="1000" dirty="0"/>
                <a:t> entre os testados. Foi o mês em que houve menos testes em relação aos seguintes.</a:t>
              </a:r>
            </a:p>
          </p:txBody>
        </p:sp>
      </p:grpSp>
      <p:graphicFrame>
        <p:nvGraphicFramePr>
          <p:cNvPr id="1031" name="Chart 1030">
            <a:extLst>
              <a:ext uri="{FF2B5EF4-FFF2-40B4-BE49-F238E27FC236}">
                <a16:creationId xmlns:a16="http://schemas.microsoft.com/office/drawing/2014/main" id="{D89D348F-9713-91FA-4A37-8142C3ED18B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15950021"/>
              </p:ext>
            </p:extLst>
          </p:nvPr>
        </p:nvGraphicFramePr>
        <p:xfrm>
          <a:off x="7934236" y="1561592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52289FE0-23DF-CF45-359E-962B0A4B3E11}"/>
              </a:ext>
            </a:extLst>
          </p:cNvPr>
          <p:cNvGrpSpPr/>
          <p:nvPr/>
        </p:nvGrpSpPr>
        <p:grpSpPr>
          <a:xfrm>
            <a:off x="9520439" y="4595117"/>
            <a:ext cx="2221378" cy="1784876"/>
            <a:chOff x="9520439" y="1418876"/>
            <a:chExt cx="2221378" cy="1784876"/>
          </a:xfrm>
        </p:grpSpPr>
        <p:sp>
          <p:nvSpPr>
            <p:cNvPr id="1041" name="TextBox 1040">
              <a:extLst>
                <a:ext uri="{FF2B5EF4-FFF2-40B4-BE49-F238E27FC236}">
                  <a16:creationId xmlns:a16="http://schemas.microsoft.com/office/drawing/2014/main" id="{E9B0E609-21AF-8199-0E4A-EF681AF3B5D9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SETEMBRO/2020</a:t>
              </a:r>
            </a:p>
          </p:txBody>
        </p:sp>
        <p:sp>
          <p:nvSpPr>
            <p:cNvPr id="1042" name="TextBox 1041">
              <a:extLst>
                <a:ext uri="{FF2B5EF4-FFF2-40B4-BE49-F238E27FC236}">
                  <a16:creationId xmlns:a16="http://schemas.microsoft.com/office/drawing/2014/main" id="{675D8F62-A600-EAE1-6577-85D3C02F4D53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Setembro apresentou o maior número de testes realizados no trimestre (</a:t>
              </a:r>
              <a:r>
                <a:rPr lang="pt-BR" sz="1000" b="1" dirty="0"/>
                <a:t>39.132</a:t>
              </a:r>
              <a:r>
                <a:rPr lang="pt-BR" sz="1000" dirty="0"/>
                <a:t>) e o maior número absoluto de casos positivos (</a:t>
              </a:r>
              <a:r>
                <a:rPr lang="pt-BR" sz="1000" b="1" dirty="0"/>
                <a:t>21.957</a:t>
              </a:r>
              <a:r>
                <a:rPr lang="pt-BR" sz="1000" dirty="0"/>
                <a:t>), mantendo a taxa de positividade acima de </a:t>
              </a:r>
              <a:r>
                <a:rPr lang="pt-BR" sz="1000" b="1" dirty="0"/>
                <a:t>56%</a:t>
              </a:r>
              <a:r>
                <a:rPr lang="pt-BR" sz="1000" dirty="0"/>
                <a:t>. Apesar disso, a proporção de pessoas que trabalharam na semana anterior se manteve estável, com </a:t>
              </a:r>
              <a:r>
                <a:rPr lang="pt-BR" sz="1000" b="1" dirty="0"/>
                <a:t>43,5%</a:t>
              </a:r>
              <a:r>
                <a:rPr lang="pt-BR" sz="1000" dirty="0"/>
                <a:t>.</a:t>
              </a:r>
            </a:p>
          </p:txBody>
        </p:sp>
      </p:grpSp>
      <p:grpSp>
        <p:nvGrpSpPr>
          <p:cNvPr id="1044" name="Group 1043">
            <a:extLst>
              <a:ext uri="{FF2B5EF4-FFF2-40B4-BE49-F238E27FC236}">
                <a16:creationId xmlns:a16="http://schemas.microsoft.com/office/drawing/2014/main" id="{381CC154-8F22-9EE0-40CD-70D95DCC9763}"/>
              </a:ext>
            </a:extLst>
          </p:cNvPr>
          <p:cNvGrpSpPr/>
          <p:nvPr/>
        </p:nvGrpSpPr>
        <p:grpSpPr>
          <a:xfrm>
            <a:off x="9520439" y="3006997"/>
            <a:ext cx="2221378" cy="1630987"/>
            <a:chOff x="9520439" y="1418876"/>
            <a:chExt cx="2221378" cy="1630987"/>
          </a:xfrm>
        </p:grpSpPr>
        <p:sp>
          <p:nvSpPr>
            <p:cNvPr id="1046" name="TextBox 1045">
              <a:extLst>
                <a:ext uri="{FF2B5EF4-FFF2-40B4-BE49-F238E27FC236}">
                  <a16:creationId xmlns:a16="http://schemas.microsoft.com/office/drawing/2014/main" id="{432E77DD-A6EE-3A4E-44FC-AA28E9C56011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218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100" b="1" dirty="0"/>
                <a:t>AGOSTO/2020</a:t>
              </a:r>
            </a:p>
          </p:txBody>
        </p:sp>
        <p:sp>
          <p:nvSpPr>
            <p:cNvPr id="1047" name="TextBox 1046">
              <a:extLst>
                <a:ext uri="{FF2B5EF4-FFF2-40B4-BE49-F238E27FC236}">
                  <a16:creationId xmlns:a16="http://schemas.microsoft.com/office/drawing/2014/main" id="{3CE5C009-2F10-0612-E655-A98A23351DB1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Houve um aumento na testagem em agosto, com </a:t>
              </a:r>
              <a:r>
                <a:rPr lang="pt-BR" sz="1000" b="1" dirty="0"/>
                <a:t>31.712 exames realizados</a:t>
              </a:r>
              <a:r>
                <a:rPr lang="pt-BR" sz="1000" dirty="0"/>
                <a:t>, o que representa um crescimento de mais de 34% em relação a julho. A quantidade de casos positivos também subiu para </a:t>
              </a:r>
              <a:r>
                <a:rPr lang="pt-BR" sz="1000" b="1" dirty="0"/>
                <a:t>17.501</a:t>
              </a:r>
              <a:r>
                <a:rPr lang="pt-BR" sz="1000" dirty="0"/>
                <a:t>, mantendo a taxa de positividade em torno de </a:t>
              </a:r>
              <a:r>
                <a:rPr lang="pt-BR" sz="1000" b="1" dirty="0"/>
                <a:t>55,2%</a:t>
              </a:r>
              <a:r>
                <a:rPr lang="pt-BR" sz="1000" dirty="0"/>
                <a:t>. </a:t>
              </a:r>
            </a:p>
          </p:txBody>
        </p:sp>
      </p:grpSp>
      <p:graphicFrame>
        <p:nvGraphicFramePr>
          <p:cNvPr id="1049" name="Chart 1048">
            <a:extLst>
              <a:ext uri="{FF2B5EF4-FFF2-40B4-BE49-F238E27FC236}">
                <a16:creationId xmlns:a16="http://schemas.microsoft.com/office/drawing/2014/main" id="{CBA580C5-4208-DB72-3EDC-F2733D2C5C3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96237855"/>
              </p:ext>
            </p:extLst>
          </p:nvPr>
        </p:nvGraphicFramePr>
        <p:xfrm>
          <a:off x="7934236" y="3095039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50" name="Chart 1049">
            <a:extLst>
              <a:ext uri="{FF2B5EF4-FFF2-40B4-BE49-F238E27FC236}">
                <a16:creationId xmlns:a16="http://schemas.microsoft.com/office/drawing/2014/main" id="{2C7B343B-71A1-EB37-B012-EC19FA6A996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904910"/>
              </p:ext>
            </p:extLst>
          </p:nvPr>
        </p:nvGraphicFramePr>
        <p:xfrm>
          <a:off x="7934236" y="4628486"/>
          <a:ext cx="1641600" cy="1724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graphicFrame>
        <p:nvGraphicFramePr>
          <p:cNvPr id="1051" name="Chart 1050">
            <a:extLst>
              <a:ext uri="{FF2B5EF4-FFF2-40B4-BE49-F238E27FC236}">
                <a16:creationId xmlns:a16="http://schemas.microsoft.com/office/drawing/2014/main" id="{9CD04D0E-3518-490C-871E-C2A4AB3D1F5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0559256"/>
              </p:ext>
            </p:extLst>
          </p:nvPr>
        </p:nvGraphicFramePr>
        <p:xfrm>
          <a:off x="814198" y="4311602"/>
          <a:ext cx="3470400" cy="108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grpSp>
        <p:nvGrpSpPr>
          <p:cNvPr id="1058" name="Group 1057">
            <a:extLst>
              <a:ext uri="{FF2B5EF4-FFF2-40B4-BE49-F238E27FC236}">
                <a16:creationId xmlns:a16="http://schemas.microsoft.com/office/drawing/2014/main" id="{3512FAEA-1DA3-1C11-386D-1A5C2AFA5F6E}"/>
              </a:ext>
            </a:extLst>
          </p:cNvPr>
          <p:cNvGrpSpPr/>
          <p:nvPr/>
        </p:nvGrpSpPr>
        <p:grpSpPr>
          <a:xfrm>
            <a:off x="8124547" y="6233137"/>
            <a:ext cx="1460924" cy="249740"/>
            <a:chOff x="7949912" y="6253363"/>
            <a:chExt cx="1460924" cy="249740"/>
          </a:xfrm>
        </p:grpSpPr>
        <p:grpSp>
          <p:nvGrpSpPr>
            <p:cNvPr id="1054" name="Group 1053">
              <a:extLst>
                <a:ext uri="{FF2B5EF4-FFF2-40B4-BE49-F238E27FC236}">
                  <a16:creationId xmlns:a16="http://schemas.microsoft.com/office/drawing/2014/main" id="{70B2A0E2-FAE8-4188-D49D-257EE9F9773C}"/>
                </a:ext>
              </a:extLst>
            </p:cNvPr>
            <p:cNvGrpSpPr/>
            <p:nvPr/>
          </p:nvGrpSpPr>
          <p:grpSpPr>
            <a:xfrm>
              <a:off x="8649552" y="6256882"/>
              <a:ext cx="761284" cy="246221"/>
              <a:chOff x="7971568" y="6219103"/>
              <a:chExt cx="761284" cy="246221"/>
            </a:xfrm>
          </p:grpSpPr>
          <p:sp>
            <p:nvSpPr>
              <p:cNvPr id="1052" name="Oval 1051">
                <a:extLst>
                  <a:ext uri="{FF2B5EF4-FFF2-40B4-BE49-F238E27FC236}">
                    <a16:creationId xmlns:a16="http://schemas.microsoft.com/office/drawing/2014/main" id="{FD555A72-E30A-13C4-153D-ACBD041888B3}"/>
                  </a:ext>
                </a:extLst>
              </p:cNvPr>
              <p:cNvSpPr/>
              <p:nvPr/>
            </p:nvSpPr>
            <p:spPr>
              <a:xfrm>
                <a:off x="8003587" y="6307993"/>
                <a:ext cx="72000" cy="72000"/>
              </a:xfrm>
              <a:prstGeom prst="ellipse">
                <a:avLst/>
              </a:prstGeom>
              <a:solidFill>
                <a:srgbClr val="F21667"/>
              </a:solidFill>
              <a:ln>
                <a:solidFill>
                  <a:srgbClr val="F21667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3" name="TextBox 1052">
                <a:extLst>
                  <a:ext uri="{FF2B5EF4-FFF2-40B4-BE49-F238E27FC236}">
                    <a16:creationId xmlns:a16="http://schemas.microsoft.com/office/drawing/2014/main" id="{88FE0016-8233-B4F1-3585-8B6EFB3F3E55}"/>
                  </a:ext>
                </a:extLst>
              </p:cNvPr>
              <p:cNvSpPr txBox="1"/>
              <p:nvPr/>
            </p:nvSpPr>
            <p:spPr>
              <a:xfrm>
                <a:off x="7971568" y="6219103"/>
                <a:ext cx="7612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Positivo</a:t>
                </a:r>
              </a:p>
            </p:txBody>
          </p:sp>
        </p:grpSp>
        <p:grpSp>
          <p:nvGrpSpPr>
            <p:cNvPr id="1055" name="Group 1054">
              <a:extLst>
                <a:ext uri="{FF2B5EF4-FFF2-40B4-BE49-F238E27FC236}">
                  <a16:creationId xmlns:a16="http://schemas.microsoft.com/office/drawing/2014/main" id="{FF4011C8-69DE-2CFC-221F-23F4791219B6}"/>
                </a:ext>
              </a:extLst>
            </p:cNvPr>
            <p:cNvGrpSpPr/>
            <p:nvPr/>
          </p:nvGrpSpPr>
          <p:grpSpPr>
            <a:xfrm>
              <a:off x="7949912" y="6253363"/>
              <a:ext cx="767659" cy="246221"/>
              <a:chOff x="8003587" y="6219103"/>
              <a:chExt cx="767659" cy="246221"/>
            </a:xfrm>
          </p:grpSpPr>
          <p:sp>
            <p:nvSpPr>
              <p:cNvPr id="1056" name="Oval 1055">
                <a:extLst>
                  <a:ext uri="{FF2B5EF4-FFF2-40B4-BE49-F238E27FC236}">
                    <a16:creationId xmlns:a16="http://schemas.microsoft.com/office/drawing/2014/main" id="{473B65C0-558E-9291-9543-A45728DAB168}"/>
                  </a:ext>
                </a:extLst>
              </p:cNvPr>
              <p:cNvSpPr/>
              <p:nvPr/>
            </p:nvSpPr>
            <p:spPr>
              <a:xfrm>
                <a:off x="8003587" y="6307993"/>
                <a:ext cx="72000" cy="72000"/>
              </a:xfrm>
              <a:prstGeom prst="ellipse">
                <a:avLst/>
              </a:prstGeom>
              <a:solidFill>
                <a:srgbClr val="BAD0D9"/>
              </a:solidFill>
              <a:ln>
                <a:solidFill>
                  <a:srgbClr val="BAD0D9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57" name="TextBox 1056">
                <a:extLst>
                  <a:ext uri="{FF2B5EF4-FFF2-40B4-BE49-F238E27FC236}">
                    <a16:creationId xmlns:a16="http://schemas.microsoft.com/office/drawing/2014/main" id="{E8B29062-D0F1-1047-42F6-E78922524538}"/>
                  </a:ext>
                </a:extLst>
              </p:cNvPr>
              <p:cNvSpPr txBox="1"/>
              <p:nvPr/>
            </p:nvSpPr>
            <p:spPr>
              <a:xfrm>
                <a:off x="8009962" y="6219103"/>
                <a:ext cx="76128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pt-BR" sz="1000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Negativo</a:t>
                </a: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BCCCEE05-CDA2-A90D-9366-646C55A6D78E}"/>
              </a:ext>
            </a:extLst>
          </p:cNvPr>
          <p:cNvSpPr txBox="1"/>
          <p:nvPr/>
        </p:nvSpPr>
        <p:spPr>
          <a:xfrm>
            <a:off x="8052254" y="1493833"/>
            <a:ext cx="2859477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00" i="1" dirty="0">
                <a:solidFill>
                  <a:schemeClr val="tx1"/>
                </a:solidFill>
              </a:rPr>
              <a:t>positivos / exame feito</a:t>
            </a:r>
            <a:endParaRPr lang="pt-BR" sz="100" i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06E1B-8133-158B-67FD-992C73FEC49C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358603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F5BC2D-D8AA-0F05-649D-348B931D4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D82D316-8294-9415-6947-0340753B746C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GEOGRÁFICA</a:t>
            </a:r>
          </a:p>
        </p:txBody>
      </p:sp>
      <p:pic>
        <p:nvPicPr>
          <p:cNvPr id="5122" name="Picture 2" descr="Location - Free signs icons">
            <a:extLst>
              <a:ext uri="{FF2B5EF4-FFF2-40B4-BE49-F238E27FC236}">
                <a16:creationId xmlns:a16="http://schemas.microsoft.com/office/drawing/2014/main" id="{68C0E9D2-C163-8EFF-0B6C-5E228B088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9314" y="260745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D9E43DF8-5E2F-FE3B-0085-E85136417C11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5C92D8C-D4CF-BF58-2CCB-E51C3D2D649A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4623668-5116-E496-A533-5EF0612A5A9F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D30B34A-94C0-88DB-DF3D-1B7BAA4BFBE2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9F7C19-9F5A-9B35-4532-E028B0B81270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Geográfico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77863BE-BDD0-8FF1-2C33-8F372970D53D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6122DB6-1297-B96F-A54A-A74A0208E4F0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6C79CB-70A2-7062-A05F-65E2FB51ACA8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0A932C9-58AF-7427-9D21-5EBDB4AA383F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BAB2128-3E61-C98E-E3CE-4CAE3C5E9555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695A87F-72E3-771F-5ADA-EBDF21F853DF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F1532EB-4419-EB46-2A79-91E4A42BFFD6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9732E23-56C5-F2E5-FA48-174D2FE3B797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679C459-31D7-4E56-D89D-1A3F0A31EEF2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D4240FC1-C99C-F437-1F76-28533E20FDA8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E942BD2-FCF4-9D0E-CBAF-E36CFA82AFDB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175090C-967D-1D85-6103-4048FF34485A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EA9D003-7E06-18D2-0EAE-7920127C1BEA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CE50C21-2D47-C173-7073-FE4F3B0A35DE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DAC82662-F8B0-816A-74B6-56CB1A570767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5D701028-D866-7141-18D8-5D8D01A18665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16F1E65A-C0C1-DE66-DF66-E505A99D259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678363044"/>
                  </p:ext>
                </p:extLst>
              </p:nvPr>
            </p:nvGraphicFramePr>
            <p:xfrm>
              <a:off x="-675248" y="1428751"/>
              <a:ext cx="6927694" cy="4593457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4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16F1E65A-C0C1-DE66-DF66-E505A99D25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675248" y="1428751"/>
                <a:ext cx="6927694" cy="4593457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BB18B26C-D038-B302-4C00-AB696C496E6F}"/>
              </a:ext>
            </a:extLst>
          </p:cNvPr>
          <p:cNvSpPr/>
          <p:nvPr/>
        </p:nvSpPr>
        <p:spPr>
          <a:xfrm>
            <a:off x="3818631" y="5638800"/>
            <a:ext cx="2439293" cy="7668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C28BC-AB0A-EB4C-30A8-8EE5AE17640B}"/>
              </a:ext>
            </a:extLst>
          </p:cNvPr>
          <p:cNvSpPr txBox="1"/>
          <p:nvPr/>
        </p:nvSpPr>
        <p:spPr>
          <a:xfrm>
            <a:off x="-28206" y="3919715"/>
            <a:ext cx="20607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pt-BR" sz="2800" b="1" dirty="0">
                <a:latin typeface="Segoe UI" panose="020B0502040204020203" pitchFamily="34" charset="0"/>
                <a:cs typeface="Segoe UI" panose="020B0502040204020203" pitchFamily="34" charset="0"/>
              </a:rPr>
              <a:t>Fez exame? (%)</a:t>
            </a:r>
          </a:p>
        </p:txBody>
      </p:sp>
      <p:sp>
        <p:nvSpPr>
          <p:cNvPr id="7" name="Callout: Bent Line with No Border 6">
            <a:extLst>
              <a:ext uri="{FF2B5EF4-FFF2-40B4-BE49-F238E27FC236}">
                <a16:creationId xmlns:a16="http://schemas.microsoft.com/office/drawing/2014/main" id="{DAFA2F1C-79F6-A00A-105C-497AD3CB0BAE}"/>
              </a:ext>
            </a:extLst>
          </p:cNvPr>
          <p:cNvSpPr/>
          <p:nvPr/>
        </p:nvSpPr>
        <p:spPr>
          <a:xfrm>
            <a:off x="3753957" y="1172754"/>
            <a:ext cx="833284" cy="1064722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77720"/>
              <a:gd name="adj6" fmla="val -46667"/>
            </a:avLst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>
                <a:solidFill>
                  <a:schemeClr val="tx1"/>
                </a:solidFill>
              </a:rPr>
              <a:t>Top 5</a:t>
            </a:r>
          </a:p>
          <a:p>
            <a:pPr algn="ctr"/>
            <a:r>
              <a:rPr lang="pt-BR" sz="1050" b="1" dirty="0">
                <a:solidFill>
                  <a:srgbClr val="F21667"/>
                </a:solidFill>
              </a:rPr>
              <a:t>DF: 19,2%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PI: 14,5%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AP: 12,7%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RR: 11,7%</a:t>
            </a:r>
          </a:p>
          <a:p>
            <a:pPr algn="ctr"/>
            <a:r>
              <a:rPr lang="pt-BR" sz="1050" b="1" dirty="0">
                <a:solidFill>
                  <a:schemeClr val="tx1"/>
                </a:solidFill>
              </a:rPr>
              <a:t>GO: 11,5%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43ABA7-4CFF-5184-0766-E4963E63D777}"/>
              </a:ext>
            </a:extLst>
          </p:cNvPr>
          <p:cNvSpPr txBox="1"/>
          <p:nvPr/>
        </p:nvSpPr>
        <p:spPr>
          <a:xfrm>
            <a:off x="4584699" y="1221813"/>
            <a:ext cx="22213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000" dirty="0"/>
              <a:t>Esses estados tiveram uma média de </a:t>
            </a:r>
            <a:r>
              <a:rPr lang="pt-BR" sz="1000" b="1" dirty="0">
                <a:solidFill>
                  <a:srgbClr val="F21667"/>
                </a:solidFill>
              </a:rPr>
              <a:t>+3,61%</a:t>
            </a:r>
            <a:r>
              <a:rPr lang="pt-BR" sz="1000" dirty="0"/>
              <a:t> de </a:t>
            </a:r>
            <a:r>
              <a:rPr lang="pt-BR" sz="1000" dirty="0">
                <a:solidFill>
                  <a:srgbClr val="F21667"/>
                </a:solidFill>
              </a:rPr>
              <a:t>testes positivos </a:t>
            </a:r>
            <a:r>
              <a:rPr lang="pt-BR" sz="1000" dirty="0"/>
              <a:t>em relação a média dos outros estados, </a:t>
            </a:r>
            <a:r>
              <a:rPr lang="pt-BR" sz="1000" b="1" dirty="0">
                <a:solidFill>
                  <a:srgbClr val="F21667"/>
                </a:solidFill>
              </a:rPr>
              <a:t>-0,71%</a:t>
            </a:r>
            <a:r>
              <a:rPr lang="pt-BR" sz="1000" dirty="0"/>
              <a:t> da </a:t>
            </a:r>
            <a:r>
              <a:rPr lang="pt-BR" sz="1000" dirty="0">
                <a:solidFill>
                  <a:srgbClr val="F21667"/>
                </a:solidFill>
              </a:rPr>
              <a:t>população trabalhando </a:t>
            </a:r>
            <a:r>
              <a:rPr lang="pt-BR" sz="1000" dirty="0"/>
              <a:t>e </a:t>
            </a:r>
            <a:r>
              <a:rPr lang="pt-BR" sz="1000" b="1" dirty="0">
                <a:solidFill>
                  <a:srgbClr val="F21667"/>
                </a:solidFill>
              </a:rPr>
              <a:t>+2,40%</a:t>
            </a:r>
            <a:r>
              <a:rPr lang="pt-BR" sz="1000" dirty="0"/>
              <a:t> de </a:t>
            </a:r>
            <a:r>
              <a:rPr lang="pt-BR" sz="1000" dirty="0">
                <a:solidFill>
                  <a:srgbClr val="F21667"/>
                </a:solidFill>
              </a:rPr>
              <a:t>auxílio emergencial </a:t>
            </a:r>
            <a:r>
              <a:rPr lang="pt-BR" sz="1000" dirty="0"/>
              <a:t>por população entrevistada.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B6211E-07EB-39C6-10F1-47F26C94EB9C}"/>
              </a:ext>
            </a:extLst>
          </p:cNvPr>
          <p:cNvSpPr txBox="1"/>
          <p:nvPr/>
        </p:nvSpPr>
        <p:spPr>
          <a:xfrm>
            <a:off x="5137150" y="3434521"/>
            <a:ext cx="5969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TOP ESTADOS</a:t>
            </a:r>
          </a:p>
        </p:txBody>
      </p:sp>
      <p:pic>
        <p:nvPicPr>
          <p:cNvPr id="1028" name="Picture 4" descr="Seringa - ícones de ferramentas e utensílios grátis">
            <a:extLst>
              <a:ext uri="{FF2B5EF4-FFF2-40B4-BE49-F238E27FC236}">
                <a16:creationId xmlns:a16="http://schemas.microsoft.com/office/drawing/2014/main" id="{AEE2E664-E783-706D-3453-3498010502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23" y="38939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apa de formatura - ícones de educação grátis">
            <a:extLst>
              <a:ext uri="{FF2B5EF4-FFF2-40B4-BE49-F238E27FC236}">
                <a16:creationId xmlns:a16="http://schemas.microsoft.com/office/drawing/2014/main" id="{337FBA6D-DA82-02E2-EDB2-71FC90528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423" y="508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nefícios - ícones de o negócio grátis">
            <a:extLst>
              <a:ext uri="{FF2B5EF4-FFF2-40B4-BE49-F238E27FC236}">
                <a16:creationId xmlns:a16="http://schemas.microsoft.com/office/drawing/2014/main" id="{2C40AA7A-B2CC-58BD-5707-78209E0135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96" y="5088973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omem trabalhador - ícones de pessoas grátis">
            <a:extLst>
              <a:ext uri="{FF2B5EF4-FFF2-40B4-BE49-F238E27FC236}">
                <a16:creationId xmlns:a16="http://schemas.microsoft.com/office/drawing/2014/main" id="{20FE1EDB-D13E-596A-6B08-01CF9FAD4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96" y="389392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250A35F9-18A4-244C-2A25-06218D068D52}"/>
              </a:ext>
            </a:extLst>
          </p:cNvPr>
          <p:cNvGrpSpPr/>
          <p:nvPr/>
        </p:nvGrpSpPr>
        <p:grpSpPr>
          <a:xfrm>
            <a:off x="5574947" y="3817312"/>
            <a:ext cx="2221378" cy="1323211"/>
            <a:chOff x="9520439" y="1418876"/>
            <a:chExt cx="2221378" cy="132321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8156008-B828-D838-0E89-A63B043B6B6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Testes positivos </a:t>
              </a:r>
              <a:r>
                <a:rPr lang="pt-BR" sz="900" b="1" dirty="0"/>
                <a:t>(</a:t>
              </a:r>
              <a:r>
                <a:rPr lang="pt-BR" sz="900" b="1" dirty="0" err="1"/>
                <a:t>avg</a:t>
              </a:r>
              <a:r>
                <a:rPr lang="pt-BR" sz="900" b="1" dirty="0"/>
                <a:t>: 56%)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065DEAE-CCB6-A667-EE3E-7092BDDA5A2B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Roraima </a:t>
              </a:r>
              <a:r>
                <a:rPr lang="pt-BR" sz="1000" b="1" dirty="0">
                  <a:solidFill>
                    <a:srgbClr val="F21667"/>
                  </a:solidFill>
                </a:rPr>
                <a:t>85% </a:t>
              </a:r>
              <a:r>
                <a:rPr lang="pt-BR" sz="1000" dirty="0"/>
                <a:t>das pessoas que fizeram o teste foram diagnosticadas com COVID-19. Estado com </a:t>
              </a:r>
              <a:r>
                <a:rPr lang="pt-BR" sz="1000" b="1" dirty="0"/>
                <a:t>-6,52% </a:t>
              </a:r>
              <a:r>
                <a:rPr lang="pt-BR" sz="1000" dirty="0"/>
                <a:t>trabalhando, </a:t>
              </a:r>
              <a:r>
                <a:rPr lang="pt-BR" sz="1000" b="1" dirty="0"/>
                <a:t>+7,24%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+5,31%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192A9CF-D447-FB9F-D9EC-6842BF6D5C1A}"/>
              </a:ext>
            </a:extLst>
          </p:cNvPr>
          <p:cNvGrpSpPr/>
          <p:nvPr/>
        </p:nvGrpSpPr>
        <p:grpSpPr>
          <a:xfrm>
            <a:off x="8674629" y="3817312"/>
            <a:ext cx="2221378" cy="1323211"/>
            <a:chOff x="9520439" y="1418876"/>
            <a:chExt cx="2221378" cy="132321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4E4D358-3691-7AB4-153A-D2F340B98F3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Trabalhando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35%)</a:t>
              </a:r>
              <a:endParaRPr lang="pt-BR" sz="1200" b="1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39F5BAF-6CCD-AC2F-A342-13EC4777ECFF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Santa Catarina </a:t>
              </a:r>
              <a:r>
                <a:rPr lang="pt-BR" sz="1000" b="1" dirty="0">
                  <a:solidFill>
                    <a:srgbClr val="F21667"/>
                  </a:solidFill>
                </a:rPr>
                <a:t>43% </a:t>
              </a:r>
              <a:r>
                <a:rPr lang="pt-BR" sz="1000" dirty="0"/>
                <a:t>exerceram alguma atividade em uma semana. Estado com </a:t>
              </a:r>
              <a:r>
                <a:rPr lang="pt-BR" sz="1000" b="1" dirty="0"/>
                <a:t>+2,32%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-23,69%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+3,30%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D981693-141C-E9FC-E620-3C0EAD8A8827}"/>
              </a:ext>
            </a:extLst>
          </p:cNvPr>
          <p:cNvGrpSpPr/>
          <p:nvPr/>
        </p:nvGrpSpPr>
        <p:grpSpPr>
          <a:xfrm>
            <a:off x="5574947" y="5077098"/>
            <a:ext cx="2221378" cy="1323211"/>
            <a:chOff x="9520439" y="1418876"/>
            <a:chExt cx="2221378" cy="132321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18AF642-3591-2378-C82A-2564C5F62F8F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Médio completo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39%)</a:t>
              </a:r>
              <a:endParaRPr lang="pt-BR" sz="1200" b="1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6FBDD3-6D55-9B47-5527-053EE1606E36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Distrito federal </a:t>
              </a:r>
              <a:r>
                <a:rPr lang="pt-BR" sz="1000" b="1" dirty="0">
                  <a:solidFill>
                    <a:srgbClr val="F21667"/>
                  </a:solidFill>
                </a:rPr>
                <a:t>55% </a:t>
              </a:r>
              <a:r>
                <a:rPr lang="pt-BR" sz="1000" dirty="0"/>
                <a:t>das pessoas possuem ensino médio completo ou mais. Estado com </a:t>
              </a:r>
              <a:r>
                <a:rPr lang="pt-BR" sz="1000" b="1" dirty="0"/>
                <a:t>+1,96%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+2,36% </a:t>
              </a:r>
              <a:r>
                <a:rPr lang="pt-BR" sz="1000" dirty="0"/>
                <a:t>das</a:t>
              </a:r>
              <a:r>
                <a:rPr lang="pt-BR" sz="1000" b="1" dirty="0"/>
                <a:t>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-15,10% </a:t>
              </a:r>
              <a:r>
                <a:rPr lang="pt-BR" sz="1000" dirty="0"/>
                <a:t>recebendo auxílio emergencial.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BB87B78-88F4-D380-D5FB-ABBF434495B6}"/>
              </a:ext>
            </a:extLst>
          </p:cNvPr>
          <p:cNvGrpSpPr/>
          <p:nvPr/>
        </p:nvGrpSpPr>
        <p:grpSpPr>
          <a:xfrm>
            <a:off x="8674629" y="5077098"/>
            <a:ext cx="2221378" cy="1169322"/>
            <a:chOff x="9520439" y="1418876"/>
            <a:chExt cx="2221378" cy="116932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EFA165B-4B21-6C82-DCB1-D75BD304690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Recebe auxílio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52%)</a:t>
              </a:r>
              <a:endParaRPr lang="pt-BR" sz="1200" b="1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B0D7567-4551-83BA-4C70-0392D9D1031E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Alagoas </a:t>
              </a:r>
              <a:r>
                <a:rPr lang="pt-BR" sz="1000" b="1" dirty="0">
                  <a:solidFill>
                    <a:srgbClr val="F21667"/>
                  </a:solidFill>
                </a:rPr>
                <a:t>71% </a:t>
              </a:r>
              <a:r>
                <a:rPr lang="pt-BR" sz="1000" dirty="0"/>
                <a:t>das pessoas recebem auxílio emergencial. Estado com </a:t>
              </a:r>
              <a:r>
                <a:rPr lang="pt-BR" sz="1000" b="1" dirty="0"/>
                <a:t>+13,36%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-10,48%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-10,52% </a:t>
              </a:r>
              <a:r>
                <a:rPr lang="pt-BR" sz="1000" dirty="0"/>
                <a:t>com ensino médio completo.</a:t>
              </a:r>
            </a:p>
          </p:txBody>
        </p:sp>
      </p:grpSp>
      <p:sp>
        <p:nvSpPr>
          <p:cNvPr id="52" name="Callout: Bent Line with No Border 51">
            <a:extLst>
              <a:ext uri="{FF2B5EF4-FFF2-40B4-BE49-F238E27FC236}">
                <a16:creationId xmlns:a16="http://schemas.microsoft.com/office/drawing/2014/main" id="{97A2FCE3-1C3F-DF18-6C2E-5C030446D9A0}"/>
              </a:ext>
            </a:extLst>
          </p:cNvPr>
          <p:cNvSpPr/>
          <p:nvPr/>
        </p:nvSpPr>
        <p:spPr>
          <a:xfrm>
            <a:off x="11249025" y="4468537"/>
            <a:ext cx="942975" cy="1064722"/>
          </a:xfrm>
          <a:prstGeom prst="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-47524"/>
              <a:gd name="adj6" fmla="val -16296"/>
            </a:avLst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900" i="1" dirty="0">
                <a:solidFill>
                  <a:schemeClr val="tx1"/>
                </a:solidFill>
              </a:rPr>
              <a:t>O </a:t>
            </a:r>
            <a:r>
              <a:rPr lang="pt-BR" sz="900" i="1" dirty="0" err="1">
                <a:solidFill>
                  <a:schemeClr val="tx1"/>
                </a:solidFill>
              </a:rPr>
              <a:t>avg</a:t>
            </a:r>
            <a:r>
              <a:rPr lang="pt-BR" sz="900" i="1" dirty="0">
                <a:solidFill>
                  <a:schemeClr val="tx1"/>
                </a:solidFill>
              </a:rPr>
              <a:t> leva em consideração a média de todos os estados na categoria.</a:t>
            </a:r>
            <a:endParaRPr lang="pt-BR" sz="400" i="1" dirty="0">
              <a:solidFill>
                <a:schemeClr val="tx1"/>
              </a:solidFill>
            </a:endParaRPr>
          </a:p>
        </p:txBody>
      </p:sp>
      <p:graphicFrame>
        <p:nvGraphicFramePr>
          <p:cNvPr id="56" name="Chart 55">
            <a:extLst>
              <a:ext uri="{FF2B5EF4-FFF2-40B4-BE49-F238E27FC236}">
                <a16:creationId xmlns:a16="http://schemas.microsoft.com/office/drawing/2014/main" id="{F3BC643A-FC35-C0D6-182E-49AB51D108F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9762253"/>
              </p:ext>
            </p:extLst>
          </p:nvPr>
        </p:nvGraphicFramePr>
        <p:xfrm>
          <a:off x="6962567" y="1215828"/>
          <a:ext cx="4143584" cy="20649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AA8F63F-5485-6013-253E-DBE4F1EEE5AB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19195343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929D03-E5D8-DA60-D607-49DB8C5F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50F3724-B370-F145-0442-6DAF1B3BFA6E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POPULAÇÃO</a:t>
            </a:r>
          </a:p>
        </p:txBody>
      </p:sp>
      <p:pic>
        <p:nvPicPr>
          <p:cNvPr id="4100" name="Picture 4" descr="People - Free people icons">
            <a:extLst>
              <a:ext uri="{FF2B5EF4-FFF2-40B4-BE49-F238E27FC236}">
                <a16:creationId xmlns:a16="http://schemas.microsoft.com/office/drawing/2014/main" id="{1D47BE44-D8B1-0DAA-16E9-5DFBC3B883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61857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354AEE7-68B7-C0F0-D89F-42DCD77FB038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F8AE77F-8AA6-3F31-C8C7-6FFE61EB7368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9BC4D12-9815-E8D6-7ACA-EA44BAC85BB4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5227C34-25E2-F420-0289-2094580C554C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77A4A8D-93A8-ADB1-9323-B10D54AC0B6A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395EE10-66DA-1928-42B1-0C762AE90FA6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População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95DDED-52B1-DED6-787E-18D82F7E1DA8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Economia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01D310D-0A3F-8917-A3D8-0B8131553C2F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EB23698-D52A-141C-17A8-AE81C61EDCB1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95DE946-7590-A82A-EC25-0F56396155AD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4FF93D9-25F8-2D54-69AC-6B31A5CF3149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Problema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7C65568-722F-FD99-9D5C-1692AFF5440B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1F8CF22-7E20-D902-BFE3-C46798498361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6681306-3FFF-B5EA-6DDF-4C9B1C0D6D8F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BB958D37-0862-B2B8-6A78-690A262BB177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66F29A12-E7F2-4EB6-C353-2393ECD66ECF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94B8656-9A77-37E1-C04B-10412AB808A2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AB130B2-051B-48BA-595A-33E437D94C05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34C6064-1131-8700-DD14-3CE4589D56AF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584DD78-2ED3-3108-E676-00E31EBCCA43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C72369D-F0CE-8B0E-7265-DA14E413C47F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0708C7AD-A762-B754-D80C-05720EA24351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9FAEB493-C5AD-602E-5C72-7B796C439970}"/>
              </a:ext>
            </a:extLst>
          </p:cNvPr>
          <p:cNvGrpSpPr/>
          <p:nvPr/>
        </p:nvGrpSpPr>
        <p:grpSpPr>
          <a:xfrm>
            <a:off x="473551" y="4539475"/>
            <a:ext cx="2395866" cy="1841780"/>
            <a:chOff x="8726580" y="4182665"/>
            <a:chExt cx="3017378" cy="1981199"/>
          </a:xfrm>
        </p:grpSpPr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F132895B-4C6D-DA85-DEF9-B19BBD2FA23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576460488"/>
                </p:ext>
              </p:extLst>
            </p:nvPr>
          </p:nvGraphicFramePr>
          <p:xfrm>
            <a:off x="8726580" y="4182665"/>
            <a:ext cx="3017378" cy="198119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pic>
          <p:nvPicPr>
            <p:cNvPr id="2050" name="Picture 2" descr="Homem - ícones de pessoas grátis">
              <a:extLst>
                <a:ext uri="{FF2B5EF4-FFF2-40B4-BE49-F238E27FC236}">
                  <a16:creationId xmlns:a16="http://schemas.microsoft.com/office/drawing/2014/main" id="{BA90A606-DBDB-B583-6EA2-2327BEA8C5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91911" y="499326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A white person silhouette on a black background&#10;&#10;AI-generated content may be incorrect.">
              <a:extLst>
                <a:ext uri="{FF2B5EF4-FFF2-40B4-BE49-F238E27FC236}">
                  <a16:creationId xmlns:a16="http://schemas.microsoft.com/office/drawing/2014/main" id="{803071D5-DAC1-18A6-F091-C8D66CC380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18627" y="4993264"/>
              <a:ext cx="360611" cy="360611"/>
            </a:xfrm>
            <a:prstGeom prst="rect">
              <a:avLst/>
            </a:prstGeom>
          </p:spPr>
        </p:pic>
      </p:grp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930895B8-A257-6C8F-01B7-497203F51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1722770"/>
              </p:ext>
            </p:extLst>
          </p:nvPr>
        </p:nvGraphicFramePr>
        <p:xfrm>
          <a:off x="202196" y="1896760"/>
          <a:ext cx="792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FFF5C98E-26D6-7F25-4701-40D2106E10A0}"/>
              </a:ext>
            </a:extLst>
          </p:cNvPr>
          <p:cNvSpPr txBox="1"/>
          <p:nvPr/>
        </p:nvSpPr>
        <p:spPr>
          <a:xfrm>
            <a:off x="219000" y="1570099"/>
            <a:ext cx="7903197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FAIXA ETÁRIA (000)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29705-5AF0-B84C-C1B3-8BF12A741858}"/>
              </a:ext>
            </a:extLst>
          </p:cNvPr>
          <p:cNvSpPr txBox="1"/>
          <p:nvPr/>
        </p:nvSpPr>
        <p:spPr>
          <a:xfrm>
            <a:off x="202195" y="2573914"/>
            <a:ext cx="790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FEZ EXAME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BCD18C88-2B2C-E35D-4D6C-D771345E3E1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36386613"/>
              </p:ext>
            </p:extLst>
          </p:nvPr>
        </p:nvGraphicFramePr>
        <p:xfrm>
          <a:off x="553793" y="2820637"/>
          <a:ext cx="720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Chart 16">
            <a:extLst>
              <a:ext uri="{FF2B5EF4-FFF2-40B4-BE49-F238E27FC236}">
                <a16:creationId xmlns:a16="http://schemas.microsoft.com/office/drawing/2014/main" id="{CD0DC69F-E910-A733-8D8C-4E4975366E9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70225321"/>
              </p:ext>
            </p:extLst>
          </p:nvPr>
        </p:nvGraphicFramePr>
        <p:xfrm>
          <a:off x="733793" y="3680056"/>
          <a:ext cx="6840000" cy="720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A31B7F99-AD78-62F4-C574-316047A8D38E}"/>
              </a:ext>
            </a:extLst>
          </p:cNvPr>
          <p:cNvSpPr txBox="1"/>
          <p:nvPr/>
        </p:nvSpPr>
        <p:spPr>
          <a:xfrm>
            <a:off x="202195" y="3442665"/>
            <a:ext cx="7903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Segoe UI" panose="020B0502040204020203" pitchFamily="34" charset="0"/>
                <a:cs typeface="Segoe UI" panose="020B0502040204020203" pitchFamily="34" charset="0"/>
              </a:rPr>
              <a:t>POSITIVO</a:t>
            </a:r>
          </a:p>
        </p:txBody>
      </p:sp>
      <p:pic>
        <p:nvPicPr>
          <p:cNvPr id="20" name="Picture 4" descr="Seringa - ícones de ferramentas e utensílios grátis">
            <a:extLst>
              <a:ext uri="{FF2B5EF4-FFF2-40B4-BE49-F238E27FC236}">
                <a16:creationId xmlns:a16="http://schemas.microsoft.com/office/drawing/2014/main" id="{DAFC9ADA-294F-58FF-678C-6F449CD766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1587006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Benefícios - ícones de o negócio grátis">
            <a:extLst>
              <a:ext uri="{FF2B5EF4-FFF2-40B4-BE49-F238E27FC236}">
                <a16:creationId xmlns:a16="http://schemas.microsoft.com/office/drawing/2014/main" id="{C7C409CE-1CDC-15A3-686A-3793166337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4040090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Homem trabalhador - ícones de pessoas grátis">
            <a:extLst>
              <a:ext uri="{FF2B5EF4-FFF2-40B4-BE49-F238E27FC236}">
                <a16:creationId xmlns:a16="http://schemas.microsoft.com/office/drawing/2014/main" id="{28297BF8-8FA3-BDFC-5500-5F7EB7CB4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903" y="2813548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F942BF06-D2BA-E1BF-91D0-8EC42E177C8B}"/>
              </a:ext>
            </a:extLst>
          </p:cNvPr>
          <p:cNvGrpSpPr/>
          <p:nvPr/>
        </p:nvGrpSpPr>
        <p:grpSpPr>
          <a:xfrm>
            <a:off x="9030194" y="1505001"/>
            <a:ext cx="2221378" cy="1323211"/>
            <a:chOff x="9520439" y="1418876"/>
            <a:chExt cx="2221378" cy="132321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2C5B16D-56B0-E7E7-17F7-6BEAFBEFC34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Testes positivos </a:t>
              </a:r>
              <a:r>
                <a:rPr lang="pt-BR" sz="900" b="1" dirty="0"/>
                <a:t>(</a:t>
              </a:r>
              <a:r>
                <a:rPr lang="pt-BR" sz="900" b="1" dirty="0" err="1"/>
                <a:t>avg</a:t>
              </a:r>
              <a:r>
                <a:rPr lang="pt-BR" sz="900" b="1" dirty="0"/>
                <a:t>: 56%)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ED45586-DFA0-CA9F-F16C-52248CA0851C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10-19 </a:t>
              </a:r>
              <a:r>
                <a:rPr lang="pt-BR" sz="1000" b="1" dirty="0">
                  <a:solidFill>
                    <a:srgbClr val="F21667"/>
                  </a:solidFill>
                </a:rPr>
                <a:t>57,7% </a:t>
              </a:r>
              <a:r>
                <a:rPr lang="pt-BR" sz="1000" dirty="0"/>
                <a:t>das pessoas que fizeram o teste foram diagnosticadas com COVID-19. Faixa etária com </a:t>
              </a:r>
              <a:r>
                <a:rPr lang="pt-BR" sz="1000" b="1" dirty="0"/>
                <a:t>+10,70% </a:t>
              </a:r>
              <a:r>
                <a:rPr lang="pt-BR" sz="1000" dirty="0"/>
                <a:t>trabalhando, </a:t>
              </a:r>
              <a:r>
                <a:rPr lang="pt-BR" sz="1000" b="1" dirty="0"/>
                <a:t>+9,36%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-26,46%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60F1E708-E64E-8FBF-C421-03CD4ADF9427}"/>
              </a:ext>
            </a:extLst>
          </p:cNvPr>
          <p:cNvGrpSpPr/>
          <p:nvPr/>
        </p:nvGrpSpPr>
        <p:grpSpPr>
          <a:xfrm>
            <a:off x="9032440" y="2767394"/>
            <a:ext cx="2221378" cy="1169322"/>
            <a:chOff x="9520439" y="1418876"/>
            <a:chExt cx="2221378" cy="1169322"/>
          </a:xfrm>
        </p:grpSpPr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9CA5AC3-B362-0547-C266-81E7B8A128D7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Trabalhando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35%)</a:t>
              </a:r>
              <a:endParaRPr lang="pt-BR" sz="1200" b="1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0DA8C5-6B50-49DE-9382-FB3D4FE393D4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20-29 </a:t>
              </a:r>
              <a:r>
                <a:rPr lang="pt-BR" sz="1000" b="1" dirty="0">
                  <a:solidFill>
                    <a:srgbClr val="F21667"/>
                  </a:solidFill>
                </a:rPr>
                <a:t>66% </a:t>
              </a:r>
              <a:r>
                <a:rPr lang="pt-BR" sz="1000" dirty="0"/>
                <a:t>exerceram alguma atividade em uma semana. Faixa etária com </a:t>
              </a:r>
              <a:r>
                <a:rPr lang="pt-BR" sz="1000" b="1" dirty="0"/>
                <a:t>-1,11%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+8,67% </a:t>
              </a:r>
              <a:r>
                <a:rPr lang="pt-BR" sz="1000" dirty="0"/>
                <a:t>recebendo auxílio e </a:t>
              </a:r>
              <a:r>
                <a:rPr lang="pt-BR" sz="1000" b="1" dirty="0"/>
                <a:t>+33,78%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4099" name="Group 4098">
            <a:extLst>
              <a:ext uri="{FF2B5EF4-FFF2-40B4-BE49-F238E27FC236}">
                <a16:creationId xmlns:a16="http://schemas.microsoft.com/office/drawing/2014/main" id="{FDA9B3BD-C78A-7E70-09FD-CEB7E6EAFD4B}"/>
              </a:ext>
            </a:extLst>
          </p:cNvPr>
          <p:cNvGrpSpPr/>
          <p:nvPr/>
        </p:nvGrpSpPr>
        <p:grpSpPr>
          <a:xfrm>
            <a:off x="9030194" y="4064897"/>
            <a:ext cx="2221378" cy="1169322"/>
            <a:chOff x="9520439" y="1418876"/>
            <a:chExt cx="2221378" cy="1169322"/>
          </a:xfrm>
        </p:grpSpPr>
        <p:sp>
          <p:nvSpPr>
            <p:cNvPr id="4101" name="TextBox 4100">
              <a:extLst>
                <a:ext uri="{FF2B5EF4-FFF2-40B4-BE49-F238E27FC236}">
                  <a16:creationId xmlns:a16="http://schemas.microsoft.com/office/drawing/2014/main" id="{BA874873-6BAA-ED54-0A30-78C9AA90F952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% Recebe auxílio</a:t>
              </a:r>
              <a:r>
                <a:rPr kumimoji="0" lang="pt-BR" sz="12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 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(</a:t>
              </a:r>
              <a:r>
                <a:rPr kumimoji="0" lang="pt-BR" sz="9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avg</a:t>
              </a:r>
              <a:r>
                <a:rPr kumimoji="0" lang="pt-BR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: 52%)</a:t>
              </a:r>
              <a:endParaRPr lang="pt-BR" sz="1200" b="1" dirty="0"/>
            </a:p>
          </p:txBody>
        </p:sp>
        <p:sp>
          <p:nvSpPr>
            <p:cNvPr id="4102" name="TextBox 4101">
              <a:extLst>
                <a:ext uri="{FF2B5EF4-FFF2-40B4-BE49-F238E27FC236}">
                  <a16:creationId xmlns:a16="http://schemas.microsoft.com/office/drawing/2014/main" id="{7D9FE3FF-7987-43BC-D161-1796EF6D2617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b="1" dirty="0"/>
                <a:t>0-9 </a:t>
              </a:r>
              <a:r>
                <a:rPr lang="pt-BR" sz="1000" b="1" dirty="0">
                  <a:solidFill>
                    <a:srgbClr val="F21667"/>
                  </a:solidFill>
                </a:rPr>
                <a:t>63% </a:t>
              </a:r>
              <a:r>
                <a:rPr lang="pt-BR" sz="1000" dirty="0"/>
                <a:t>das pessoas recebem auxílio emergencial. Faixa etária com </a:t>
              </a:r>
              <a:r>
                <a:rPr lang="pt-BR" sz="1000" b="1" dirty="0"/>
                <a:t>+3,17% </a:t>
              </a:r>
              <a:r>
                <a:rPr lang="pt-BR" sz="1000" dirty="0"/>
                <a:t>exames positivos, </a:t>
              </a:r>
              <a:r>
                <a:rPr lang="pt-BR" sz="1000" b="1" dirty="0"/>
                <a:t>-24,89% </a:t>
              </a:r>
              <a:r>
                <a:rPr lang="pt-BR" sz="1000" dirty="0"/>
                <a:t>pessoas trabalhando e </a:t>
              </a:r>
              <a:r>
                <a:rPr lang="pt-BR" sz="1000" b="1" dirty="0"/>
                <a:t>0,0% </a:t>
              </a:r>
              <a:r>
                <a:rPr lang="pt-BR" sz="1000" dirty="0"/>
                <a:t>com ensino médio completo.</a:t>
              </a:r>
            </a:p>
          </p:txBody>
        </p:sp>
      </p:grpSp>
      <p:grpSp>
        <p:nvGrpSpPr>
          <p:cNvPr id="4103" name="Group 4102">
            <a:extLst>
              <a:ext uri="{FF2B5EF4-FFF2-40B4-BE49-F238E27FC236}">
                <a16:creationId xmlns:a16="http://schemas.microsoft.com/office/drawing/2014/main" id="{8734405D-150E-ABA5-8EF9-F022D6C24DBC}"/>
              </a:ext>
            </a:extLst>
          </p:cNvPr>
          <p:cNvGrpSpPr/>
          <p:nvPr/>
        </p:nvGrpSpPr>
        <p:grpSpPr>
          <a:xfrm>
            <a:off x="2782038" y="4695765"/>
            <a:ext cx="2221378" cy="707658"/>
            <a:chOff x="9520439" y="1418876"/>
            <a:chExt cx="2221378" cy="707658"/>
          </a:xfrm>
        </p:grpSpPr>
        <p:sp>
          <p:nvSpPr>
            <p:cNvPr id="4104" name="TextBox 4103">
              <a:extLst>
                <a:ext uri="{FF2B5EF4-FFF2-40B4-BE49-F238E27FC236}">
                  <a16:creationId xmlns:a16="http://schemas.microsoft.com/office/drawing/2014/main" id="{695E4A7A-308A-9EBE-E589-1AA50F84EA5E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Mulheres</a:t>
              </a:r>
            </a:p>
          </p:txBody>
        </p:sp>
        <p:sp>
          <p:nvSpPr>
            <p:cNvPr id="4105" name="TextBox 4104">
              <a:extLst>
                <a:ext uri="{FF2B5EF4-FFF2-40B4-BE49-F238E27FC236}">
                  <a16:creationId xmlns:a16="http://schemas.microsoft.com/office/drawing/2014/main" id="{E64A25E2-EA7A-B7DB-8ABF-988652389DBD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52,01% das pessoas entrevistadas</a:t>
              </a:r>
            </a:p>
          </p:txBody>
        </p:sp>
      </p:grpSp>
      <p:pic>
        <p:nvPicPr>
          <p:cNvPr id="2054" name="Picture 6" descr="Teste médico - ícones de médico grátis">
            <a:extLst>
              <a:ext uri="{FF2B5EF4-FFF2-40B4-BE49-F238E27FC236}">
                <a16:creationId xmlns:a16="http://schemas.microsoft.com/office/drawing/2014/main" id="{AAB8AD16-D759-A907-EE13-0B90499E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5195" y="5448432"/>
            <a:ext cx="566180" cy="5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6" name="TextBox 4105">
            <a:extLst>
              <a:ext uri="{FF2B5EF4-FFF2-40B4-BE49-F238E27FC236}">
                <a16:creationId xmlns:a16="http://schemas.microsoft.com/office/drawing/2014/main" id="{332BE43F-6BE5-770B-66CC-04845FDFDAAF}"/>
              </a:ext>
            </a:extLst>
          </p:cNvPr>
          <p:cNvSpPr txBox="1"/>
          <p:nvPr/>
        </p:nvSpPr>
        <p:spPr>
          <a:xfrm>
            <a:off x="3381375" y="5403423"/>
            <a:ext cx="2065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8,44% </a:t>
            </a:r>
            <a:r>
              <a:rPr lang="pt-BR" sz="11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fizeram exame</a:t>
            </a:r>
          </a:p>
          <a:p>
            <a:r>
              <a:rPr lang="pt-BR" sz="20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56,20% </a:t>
            </a:r>
            <a:r>
              <a:rPr lang="pt-BR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positivos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4109" name="Group 4108">
            <a:extLst>
              <a:ext uri="{FF2B5EF4-FFF2-40B4-BE49-F238E27FC236}">
                <a16:creationId xmlns:a16="http://schemas.microsoft.com/office/drawing/2014/main" id="{4E428A1B-2C1B-649F-8F60-20B18AB29D2C}"/>
              </a:ext>
            </a:extLst>
          </p:cNvPr>
          <p:cNvGrpSpPr/>
          <p:nvPr/>
        </p:nvGrpSpPr>
        <p:grpSpPr>
          <a:xfrm>
            <a:off x="5482759" y="4780495"/>
            <a:ext cx="2221378" cy="707658"/>
            <a:chOff x="9520439" y="1418876"/>
            <a:chExt cx="2221378" cy="707658"/>
          </a:xfrm>
        </p:grpSpPr>
        <p:sp>
          <p:nvSpPr>
            <p:cNvPr id="4110" name="TextBox 4109">
              <a:extLst>
                <a:ext uri="{FF2B5EF4-FFF2-40B4-BE49-F238E27FC236}">
                  <a16:creationId xmlns:a16="http://schemas.microsoft.com/office/drawing/2014/main" id="{79B2378F-9891-31D1-57F0-4B60782C6356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Homens</a:t>
              </a:r>
            </a:p>
          </p:txBody>
        </p:sp>
        <p:sp>
          <p:nvSpPr>
            <p:cNvPr id="4111" name="TextBox 4110">
              <a:extLst>
                <a:ext uri="{FF2B5EF4-FFF2-40B4-BE49-F238E27FC236}">
                  <a16:creationId xmlns:a16="http://schemas.microsoft.com/office/drawing/2014/main" id="{5EFDD4B0-2E3C-09E8-5545-A4073D46F8B6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47,99% das pessoas entrevistadas</a:t>
              </a:r>
            </a:p>
          </p:txBody>
        </p:sp>
      </p:grpSp>
      <p:pic>
        <p:nvPicPr>
          <p:cNvPr id="4112" name="Picture 6" descr="Teste médico - ícones de médico grátis">
            <a:extLst>
              <a:ext uri="{FF2B5EF4-FFF2-40B4-BE49-F238E27FC236}">
                <a16:creationId xmlns:a16="http://schemas.microsoft.com/office/drawing/2014/main" id="{40B4C3D0-2113-4195-7D1E-09CD3424D3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916" y="5533162"/>
            <a:ext cx="566180" cy="566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13" name="TextBox 4112">
            <a:extLst>
              <a:ext uri="{FF2B5EF4-FFF2-40B4-BE49-F238E27FC236}">
                <a16:creationId xmlns:a16="http://schemas.microsoft.com/office/drawing/2014/main" id="{2E9CEC6C-BB8C-85FE-F784-3A6687B6BA80}"/>
              </a:ext>
            </a:extLst>
          </p:cNvPr>
          <p:cNvSpPr txBox="1"/>
          <p:nvPr/>
        </p:nvSpPr>
        <p:spPr>
          <a:xfrm>
            <a:off x="6082096" y="5488153"/>
            <a:ext cx="20651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7,86% </a:t>
            </a:r>
            <a:r>
              <a:rPr lang="pt-BR" sz="11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fizeram exame</a:t>
            </a:r>
          </a:p>
          <a:p>
            <a:r>
              <a:rPr lang="pt-BR" sz="20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55,82%</a:t>
            </a:r>
            <a:r>
              <a:rPr lang="pt-BR" sz="20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1100" b="1" dirty="0">
                <a:latin typeface="Segoe UI" panose="020B0502040204020203" pitchFamily="34" charset="0"/>
                <a:cs typeface="Segoe UI" panose="020B0502040204020203" pitchFamily="34" charset="0"/>
              </a:rPr>
              <a:t>positivos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6545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AB49CC-83B7-A982-070C-DD74CADEC5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A7BA3AC-EC4B-1800-2084-6DD75E5BD9F8}"/>
              </a:ext>
            </a:extLst>
          </p:cNvPr>
          <p:cNvSpPr txBox="1"/>
          <p:nvPr/>
        </p:nvSpPr>
        <p:spPr>
          <a:xfrm>
            <a:off x="477724" y="280213"/>
            <a:ext cx="424755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latin typeface="Segoe UI" panose="020B0502040204020203" pitchFamily="34" charset="0"/>
                <a:cs typeface="Segoe UI" panose="020B0502040204020203" pitchFamily="34" charset="0"/>
              </a:rPr>
              <a:t>ANÁLISE DE DADOS</a:t>
            </a:r>
          </a:p>
          <a:p>
            <a:r>
              <a:rPr lang="pt-BR" sz="2000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ECONÔMICA E SOCIAL</a:t>
            </a:r>
          </a:p>
        </p:txBody>
      </p:sp>
      <p:pic>
        <p:nvPicPr>
          <p:cNvPr id="3074" name="Picture 2" descr="money&quot; Icon - Download for free – Iconduck">
            <a:extLst>
              <a:ext uri="{FF2B5EF4-FFF2-40B4-BE49-F238E27FC236}">
                <a16:creationId xmlns:a16="http://schemas.microsoft.com/office/drawing/2014/main" id="{F83B69F0-981C-68FD-F977-1BEDAB9458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0426" y="280213"/>
            <a:ext cx="741600" cy="7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35BD11-0CC8-BBCD-0712-F2A7FB63DC0E}"/>
              </a:ext>
            </a:extLst>
          </p:cNvPr>
          <p:cNvSpPr txBox="1"/>
          <p:nvPr/>
        </p:nvSpPr>
        <p:spPr>
          <a:xfrm>
            <a:off x="477723" y="1569245"/>
            <a:ext cx="10904299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solidFill>
                  <a:schemeClr val="bg1"/>
                </a:solidFill>
              </a:rPr>
              <a:t>RECEBE AUXÍLIA EMERGENCIAL?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16F79EC-4F8C-21CE-6E94-66A8D4B09E14}"/>
              </a:ext>
            </a:extLst>
          </p:cNvPr>
          <p:cNvGrpSpPr/>
          <p:nvPr/>
        </p:nvGrpSpPr>
        <p:grpSpPr>
          <a:xfrm>
            <a:off x="477723" y="1663672"/>
            <a:ext cx="3966458" cy="3459498"/>
            <a:chOff x="477723" y="2174949"/>
            <a:chExt cx="4680000" cy="3459498"/>
          </a:xfrm>
        </p:grpSpPr>
        <p:graphicFrame>
          <p:nvGraphicFramePr>
            <p:cNvPr id="3" name="Chart 2">
              <a:extLst>
                <a:ext uri="{FF2B5EF4-FFF2-40B4-BE49-F238E27FC236}">
                  <a16:creationId xmlns:a16="http://schemas.microsoft.com/office/drawing/2014/main" id="{F7F3BF4E-13A4-941B-9414-8B3544284EC8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989818887"/>
                </p:ext>
              </p:extLst>
            </p:nvPr>
          </p:nvGraphicFramePr>
          <p:xfrm>
            <a:off x="477723" y="2174949"/>
            <a:ext cx="468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aphicFrame>
          <p:nvGraphicFramePr>
            <p:cNvPr id="4" name="Chart 3">
              <a:extLst>
                <a:ext uri="{FF2B5EF4-FFF2-40B4-BE49-F238E27FC236}">
                  <a16:creationId xmlns:a16="http://schemas.microsoft.com/office/drawing/2014/main" id="{84A0ED6E-8A93-FA40-FDB5-3C109884D60F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42097424"/>
                </p:ext>
              </p:extLst>
            </p:nvPr>
          </p:nvGraphicFramePr>
          <p:xfrm>
            <a:off x="1017723" y="3364698"/>
            <a:ext cx="360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graphicFrame>
          <p:nvGraphicFramePr>
            <p:cNvPr id="5" name="Chart 4">
              <a:extLst>
                <a:ext uri="{FF2B5EF4-FFF2-40B4-BE49-F238E27FC236}">
                  <a16:creationId xmlns:a16="http://schemas.microsoft.com/office/drawing/2014/main" id="{86DA1F74-8B5D-1DC1-7A6D-71C3F558C36A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403422197"/>
                </p:ext>
              </p:extLst>
            </p:nvPr>
          </p:nvGraphicFramePr>
          <p:xfrm>
            <a:off x="1377723" y="4554447"/>
            <a:ext cx="2880000" cy="108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739AE7-7815-D7BC-E31B-6E9B9F54398F}"/>
                </a:ext>
              </a:extLst>
            </p:cNvPr>
            <p:cNvSpPr txBox="1"/>
            <p:nvPr/>
          </p:nvSpPr>
          <p:spPr>
            <a:xfrm>
              <a:off x="1640766" y="3121989"/>
              <a:ext cx="235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FEZ EXAME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D3AA7E6-94D5-ABBE-9664-7E401ACAFDB8}"/>
                </a:ext>
              </a:extLst>
            </p:cNvPr>
            <p:cNvSpPr txBox="1"/>
            <p:nvPr/>
          </p:nvSpPr>
          <p:spPr>
            <a:xfrm>
              <a:off x="1640766" y="4319220"/>
              <a:ext cx="23539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POSITIVO</a:t>
              </a:r>
            </a:p>
          </p:txBody>
        </p:sp>
      </p:grp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79705DC1-8EF9-59A8-F52F-EFC90CC468B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6272529"/>
              </p:ext>
            </p:extLst>
          </p:nvPr>
        </p:nvGraphicFramePr>
        <p:xfrm>
          <a:off x="3681400" y="1938577"/>
          <a:ext cx="4572000" cy="31845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5D286EF1-5DA7-CCBB-AB77-C0DAEF2D8D01}"/>
              </a:ext>
            </a:extLst>
          </p:cNvPr>
          <p:cNvSpPr txBox="1"/>
          <p:nvPr/>
        </p:nvSpPr>
        <p:spPr>
          <a:xfrm>
            <a:off x="477723" y="5315690"/>
            <a:ext cx="1082937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100" dirty="0"/>
              <a:t>Entre os que </a:t>
            </a:r>
            <a:r>
              <a:rPr lang="pt-BR" sz="1100" b="1" dirty="0"/>
              <a:t>receberam auxílio emergencial</a:t>
            </a:r>
            <a:r>
              <a:rPr lang="pt-BR" sz="1100" dirty="0"/>
              <a:t> (600.744 pessoas), apenas </a:t>
            </a:r>
            <a:r>
              <a:rPr lang="pt-BR" sz="1100" b="1" dirty="0"/>
              <a:t>6,32%</a:t>
            </a:r>
            <a:r>
              <a:rPr lang="pt-BR" sz="1100" dirty="0"/>
              <a:t> fizeram exame, com </a:t>
            </a:r>
            <a:r>
              <a:rPr lang="pt-BR" sz="1100" b="1" dirty="0"/>
              <a:t>40,17%</a:t>
            </a:r>
            <a:r>
              <a:rPr lang="pt-BR" sz="1100" dirty="0"/>
              <a:t> de positividade e </a:t>
            </a:r>
            <a:r>
              <a:rPr lang="pt-BR" sz="1100" b="1" dirty="0"/>
              <a:t>31,14%</a:t>
            </a:r>
            <a:r>
              <a:rPr lang="pt-BR" sz="1100" dirty="0"/>
              <a:t> declararam ter trabalhado na última semana. Já entre os que </a:t>
            </a:r>
            <a:r>
              <a:rPr lang="pt-BR" sz="1100" b="1" dirty="0"/>
              <a:t>não receberam</a:t>
            </a:r>
            <a:r>
              <a:rPr lang="pt-BR" sz="1100" dirty="0"/>
              <a:t> (557.240 pessoas), </a:t>
            </a:r>
            <a:r>
              <a:rPr lang="pt-BR" sz="1100" b="1" dirty="0"/>
              <a:t>10,15%</a:t>
            </a:r>
            <a:r>
              <a:rPr lang="pt-BR" sz="1100" dirty="0"/>
              <a:t> fizeram exame, com positividade mais alta, </a:t>
            </a:r>
            <a:r>
              <a:rPr lang="pt-BR" sz="1100" b="1" dirty="0"/>
              <a:t>45,54%</a:t>
            </a:r>
            <a:r>
              <a:rPr lang="pt-BR" sz="1100" dirty="0"/>
              <a:t>, e uma taxa maior de trabalho, </a:t>
            </a:r>
            <a:r>
              <a:rPr lang="pt-BR" sz="1100" b="1" dirty="0"/>
              <a:t>39,50%</a:t>
            </a:r>
            <a:r>
              <a:rPr lang="pt-BR" sz="1100" dirty="0"/>
              <a:t>. Isso indica que quem não recebeu auxílio teve mais exposição (maior percentual trabalhando) e buscou mais testagem, mas também apresentou maior taxa de infecção.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5EF727D-6B19-0806-55D3-6AE71538F745}"/>
              </a:ext>
            </a:extLst>
          </p:cNvPr>
          <p:cNvGrpSpPr/>
          <p:nvPr/>
        </p:nvGrpSpPr>
        <p:grpSpPr>
          <a:xfrm>
            <a:off x="8717492" y="3418869"/>
            <a:ext cx="2221378" cy="861546"/>
            <a:chOff x="9520439" y="1418876"/>
            <a:chExt cx="2221378" cy="861546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8E4396F-8A03-63C7-E304-8462CA2BE840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Recebem auxílio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C3400A4-90EB-6B0F-3ACD-62BADAF3DD11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51,88% das pessoas entrevistadas. Sendo que 59,17% dos examinados testaram positivo.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5FFDBD6-2B01-EB8A-933A-33A4C02D1229}"/>
              </a:ext>
            </a:extLst>
          </p:cNvPr>
          <p:cNvSpPr txBox="1"/>
          <p:nvPr/>
        </p:nvSpPr>
        <p:spPr>
          <a:xfrm>
            <a:off x="9316829" y="4212252"/>
            <a:ext cx="20651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31,14% </a:t>
            </a:r>
            <a:r>
              <a:rPr lang="pt-BR" sz="1100" b="1" dirty="0">
                <a:solidFill>
                  <a:srgbClr val="F21667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trabalharam na última semana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62EF7A3-87B2-9BFD-CF7A-DA19A5D9143C}"/>
              </a:ext>
            </a:extLst>
          </p:cNvPr>
          <p:cNvGrpSpPr/>
          <p:nvPr/>
        </p:nvGrpSpPr>
        <p:grpSpPr>
          <a:xfrm>
            <a:off x="8717492" y="1998318"/>
            <a:ext cx="2221378" cy="861546"/>
            <a:chOff x="9520439" y="1418876"/>
            <a:chExt cx="2221378" cy="861546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F555CC79-9D18-C90C-CC5B-14B0944CA04F}"/>
                </a:ext>
              </a:extLst>
            </p:cNvPr>
            <p:cNvSpPr txBox="1"/>
            <p:nvPr/>
          </p:nvSpPr>
          <p:spPr>
            <a:xfrm>
              <a:off x="9520439" y="1418876"/>
              <a:ext cx="2221378" cy="342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pt-BR" sz="1200" b="1" dirty="0"/>
                <a:t>Não recebem auxílio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2345F7-4932-BA30-D779-544EF75624EB}"/>
                </a:ext>
              </a:extLst>
            </p:cNvPr>
            <p:cNvSpPr txBox="1"/>
            <p:nvPr/>
          </p:nvSpPr>
          <p:spPr>
            <a:xfrm>
              <a:off x="9520439" y="1726424"/>
              <a:ext cx="222137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pt-BR" sz="1000" dirty="0"/>
                <a:t>Representam 48,12% das pessoas entrevistadas. Sendo que 53,86% dos examinados testaram positivo.</a:t>
              </a:r>
            </a:p>
          </p:txBody>
        </p: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2C66F51-8499-D0BE-BE53-B230A590617B}"/>
              </a:ext>
            </a:extLst>
          </p:cNvPr>
          <p:cNvSpPr txBox="1"/>
          <p:nvPr/>
        </p:nvSpPr>
        <p:spPr>
          <a:xfrm>
            <a:off x="9316829" y="2782176"/>
            <a:ext cx="2065193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latin typeface="Segoe UI" panose="020B0502040204020203" pitchFamily="34" charset="0"/>
                <a:cs typeface="Segoe UI" panose="020B0502040204020203" pitchFamily="34" charset="0"/>
              </a:rPr>
              <a:t>39,50% </a:t>
            </a:r>
            <a:r>
              <a:rPr lang="pt-BR" sz="1100" b="1" dirty="0">
                <a:solidFill>
                  <a:srgbClr val="BAD0D9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trabalharam na última semana</a:t>
            </a:r>
            <a:endParaRPr lang="pt-BR" sz="2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63" name="Picture 12" descr="Homem trabalhador - ícones de pessoas grátis">
            <a:extLst>
              <a:ext uri="{FF2B5EF4-FFF2-40B4-BE49-F238E27FC236}">
                <a16:creationId xmlns:a16="http://schemas.microsoft.com/office/drawing/2014/main" id="{84141832-3325-C746-F0A0-D4D94936E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29" y="2949841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" name="Picture 12" descr="Homem trabalhador - ícones de pessoas grátis">
            <a:extLst>
              <a:ext uri="{FF2B5EF4-FFF2-40B4-BE49-F238E27FC236}">
                <a16:creationId xmlns:a16="http://schemas.microsoft.com/office/drawing/2014/main" id="{24F1A423-6E93-81D7-EFC7-5687D9075A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6829" y="4379917"/>
            <a:ext cx="360000" cy="3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TextBox 3074">
            <a:extLst>
              <a:ext uri="{FF2B5EF4-FFF2-40B4-BE49-F238E27FC236}">
                <a16:creationId xmlns:a16="http://schemas.microsoft.com/office/drawing/2014/main" id="{CD958BF3-F5D6-1C52-10E6-F08B0CA04E6F}"/>
              </a:ext>
            </a:extLst>
          </p:cNvPr>
          <p:cNvSpPr txBox="1"/>
          <p:nvPr/>
        </p:nvSpPr>
        <p:spPr>
          <a:xfrm>
            <a:off x="181494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Objetivos</a:t>
            </a:r>
          </a:p>
        </p:txBody>
      </p:sp>
      <p:sp>
        <p:nvSpPr>
          <p:cNvPr id="3076" name="TextBox 3075">
            <a:extLst>
              <a:ext uri="{FF2B5EF4-FFF2-40B4-BE49-F238E27FC236}">
                <a16:creationId xmlns:a16="http://schemas.microsoft.com/office/drawing/2014/main" id="{9657CB0C-5407-3233-69CA-C2F1C3A2D7B5}"/>
              </a:ext>
            </a:extLst>
          </p:cNvPr>
          <p:cNvSpPr txBox="1"/>
          <p:nvPr/>
        </p:nvSpPr>
        <p:spPr>
          <a:xfrm>
            <a:off x="278505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Arquitetura</a:t>
            </a:r>
          </a:p>
        </p:txBody>
      </p:sp>
      <p:sp>
        <p:nvSpPr>
          <p:cNvPr id="3077" name="TextBox 3076">
            <a:extLst>
              <a:ext uri="{FF2B5EF4-FFF2-40B4-BE49-F238E27FC236}">
                <a16:creationId xmlns:a16="http://schemas.microsoft.com/office/drawing/2014/main" id="{E3FFC561-9E13-ECB3-461B-A0E34B23F805}"/>
              </a:ext>
            </a:extLst>
          </p:cNvPr>
          <p:cNvSpPr txBox="1"/>
          <p:nvPr/>
        </p:nvSpPr>
        <p:spPr>
          <a:xfrm>
            <a:off x="375516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Tratamento</a:t>
            </a:r>
          </a:p>
        </p:txBody>
      </p:sp>
      <p:sp>
        <p:nvSpPr>
          <p:cNvPr id="3078" name="TextBox 3077">
            <a:extLst>
              <a:ext uri="{FF2B5EF4-FFF2-40B4-BE49-F238E27FC236}">
                <a16:creationId xmlns:a16="http://schemas.microsoft.com/office/drawing/2014/main" id="{C783A672-4B01-67BD-9616-C2C088C81F4A}"/>
              </a:ext>
            </a:extLst>
          </p:cNvPr>
          <p:cNvSpPr txBox="1"/>
          <p:nvPr/>
        </p:nvSpPr>
        <p:spPr>
          <a:xfrm>
            <a:off x="472527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Temporal</a:t>
            </a:r>
          </a:p>
        </p:txBody>
      </p:sp>
      <p:sp>
        <p:nvSpPr>
          <p:cNvPr id="3079" name="TextBox 3078">
            <a:extLst>
              <a:ext uri="{FF2B5EF4-FFF2-40B4-BE49-F238E27FC236}">
                <a16:creationId xmlns:a16="http://schemas.microsoft.com/office/drawing/2014/main" id="{0B55BA31-7F77-A5C8-38D1-5406FE98CD49}"/>
              </a:ext>
            </a:extLst>
          </p:cNvPr>
          <p:cNvSpPr txBox="1"/>
          <p:nvPr/>
        </p:nvSpPr>
        <p:spPr>
          <a:xfrm>
            <a:off x="569538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Geográfico</a:t>
            </a:r>
          </a:p>
        </p:txBody>
      </p:sp>
      <p:sp>
        <p:nvSpPr>
          <p:cNvPr id="3080" name="TextBox 3079">
            <a:extLst>
              <a:ext uri="{FF2B5EF4-FFF2-40B4-BE49-F238E27FC236}">
                <a16:creationId xmlns:a16="http://schemas.microsoft.com/office/drawing/2014/main" id="{C48122EE-5619-04AD-033F-649EE50B4FDD}"/>
              </a:ext>
            </a:extLst>
          </p:cNvPr>
          <p:cNvSpPr txBox="1"/>
          <p:nvPr/>
        </p:nvSpPr>
        <p:spPr>
          <a:xfrm>
            <a:off x="6665500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População</a:t>
            </a:r>
          </a:p>
        </p:txBody>
      </p:sp>
      <p:sp>
        <p:nvSpPr>
          <p:cNvPr id="3081" name="TextBox 3080">
            <a:extLst>
              <a:ext uri="{FF2B5EF4-FFF2-40B4-BE49-F238E27FC236}">
                <a16:creationId xmlns:a16="http://schemas.microsoft.com/office/drawing/2014/main" id="{2868AC5A-C11E-4FBE-2455-97EBBA73A49B}"/>
              </a:ext>
            </a:extLst>
          </p:cNvPr>
          <p:cNvSpPr txBox="1"/>
          <p:nvPr/>
        </p:nvSpPr>
        <p:spPr>
          <a:xfrm>
            <a:off x="7635612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F21667"/>
                </a:solidFill>
              </a:rPr>
              <a:t>Economia</a:t>
            </a:r>
          </a:p>
        </p:txBody>
      </p:sp>
      <p:sp>
        <p:nvSpPr>
          <p:cNvPr id="3083" name="TextBox 3082">
            <a:extLst>
              <a:ext uri="{FF2B5EF4-FFF2-40B4-BE49-F238E27FC236}">
                <a16:creationId xmlns:a16="http://schemas.microsoft.com/office/drawing/2014/main" id="{2120C557-09E7-41F9-EF99-32358C34B7F1}"/>
              </a:ext>
            </a:extLst>
          </p:cNvPr>
          <p:cNvSpPr txBox="1"/>
          <p:nvPr/>
        </p:nvSpPr>
        <p:spPr>
          <a:xfrm>
            <a:off x="8605724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Sintomas</a:t>
            </a:r>
          </a:p>
        </p:txBody>
      </p:sp>
      <p:sp>
        <p:nvSpPr>
          <p:cNvPr id="3084" name="TextBox 3083">
            <a:extLst>
              <a:ext uri="{FF2B5EF4-FFF2-40B4-BE49-F238E27FC236}">
                <a16:creationId xmlns:a16="http://schemas.microsoft.com/office/drawing/2014/main" id="{14685397-07F8-6B30-8530-57B87753D779}"/>
              </a:ext>
            </a:extLst>
          </p:cNvPr>
          <p:cNvSpPr txBox="1"/>
          <p:nvPr/>
        </p:nvSpPr>
        <p:spPr>
          <a:xfrm>
            <a:off x="9575836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Conclusão</a:t>
            </a:r>
          </a:p>
        </p:txBody>
      </p:sp>
      <p:sp>
        <p:nvSpPr>
          <p:cNvPr id="3085" name="TextBox 3084">
            <a:extLst>
              <a:ext uri="{FF2B5EF4-FFF2-40B4-BE49-F238E27FC236}">
                <a16:creationId xmlns:a16="http://schemas.microsoft.com/office/drawing/2014/main" id="{456FAFD2-1FD7-EED7-1BDD-38200EC5B414}"/>
              </a:ext>
            </a:extLst>
          </p:cNvPr>
          <p:cNvSpPr txBox="1"/>
          <p:nvPr/>
        </p:nvSpPr>
        <p:spPr>
          <a:xfrm>
            <a:off x="10545951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Plano</a:t>
            </a:r>
          </a:p>
        </p:txBody>
      </p:sp>
      <p:cxnSp>
        <p:nvCxnSpPr>
          <p:cNvPr id="3127" name="Straight Connector 3126">
            <a:extLst>
              <a:ext uri="{FF2B5EF4-FFF2-40B4-BE49-F238E27FC236}">
                <a16:creationId xmlns:a16="http://schemas.microsoft.com/office/drawing/2014/main" id="{F552342D-C5D8-F884-8B39-E749AF9BAC3E}"/>
              </a:ext>
            </a:extLst>
          </p:cNvPr>
          <p:cNvCxnSpPr>
            <a:cxnSpLocks/>
          </p:cNvCxnSpPr>
          <p:nvPr/>
        </p:nvCxnSpPr>
        <p:spPr>
          <a:xfrm>
            <a:off x="838200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8" name="Straight Connector 3127">
            <a:extLst>
              <a:ext uri="{FF2B5EF4-FFF2-40B4-BE49-F238E27FC236}">
                <a16:creationId xmlns:a16="http://schemas.microsoft.com/office/drawing/2014/main" id="{448DB27B-EB8E-0714-6614-0655F01FB072}"/>
              </a:ext>
            </a:extLst>
          </p:cNvPr>
          <p:cNvCxnSpPr>
            <a:cxnSpLocks/>
          </p:cNvCxnSpPr>
          <p:nvPr/>
        </p:nvCxnSpPr>
        <p:spPr>
          <a:xfrm>
            <a:off x="1810119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29" name="Straight Connector 3128">
            <a:extLst>
              <a:ext uri="{FF2B5EF4-FFF2-40B4-BE49-F238E27FC236}">
                <a16:creationId xmlns:a16="http://schemas.microsoft.com/office/drawing/2014/main" id="{9169595C-E407-CA75-1535-583F90666BFD}"/>
              </a:ext>
            </a:extLst>
          </p:cNvPr>
          <p:cNvCxnSpPr>
            <a:cxnSpLocks/>
          </p:cNvCxnSpPr>
          <p:nvPr/>
        </p:nvCxnSpPr>
        <p:spPr>
          <a:xfrm>
            <a:off x="2782038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0" name="Straight Connector 3129">
            <a:extLst>
              <a:ext uri="{FF2B5EF4-FFF2-40B4-BE49-F238E27FC236}">
                <a16:creationId xmlns:a16="http://schemas.microsoft.com/office/drawing/2014/main" id="{65FD9BFC-3786-8BF1-D59A-54C2EB9F3191}"/>
              </a:ext>
            </a:extLst>
          </p:cNvPr>
          <p:cNvCxnSpPr>
            <a:cxnSpLocks/>
          </p:cNvCxnSpPr>
          <p:nvPr/>
        </p:nvCxnSpPr>
        <p:spPr>
          <a:xfrm>
            <a:off x="3753957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1" name="Straight Connector 3130">
            <a:extLst>
              <a:ext uri="{FF2B5EF4-FFF2-40B4-BE49-F238E27FC236}">
                <a16:creationId xmlns:a16="http://schemas.microsoft.com/office/drawing/2014/main" id="{6D250D94-66E2-4FCE-5668-D8438781982D}"/>
              </a:ext>
            </a:extLst>
          </p:cNvPr>
          <p:cNvCxnSpPr>
            <a:cxnSpLocks/>
          </p:cNvCxnSpPr>
          <p:nvPr/>
        </p:nvCxnSpPr>
        <p:spPr>
          <a:xfrm>
            <a:off x="472587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2" name="Straight Connector 3131">
            <a:extLst>
              <a:ext uri="{FF2B5EF4-FFF2-40B4-BE49-F238E27FC236}">
                <a16:creationId xmlns:a16="http://schemas.microsoft.com/office/drawing/2014/main" id="{390FB7CC-A6AB-31F5-E975-FA572B80A41C}"/>
              </a:ext>
            </a:extLst>
          </p:cNvPr>
          <p:cNvCxnSpPr>
            <a:cxnSpLocks/>
          </p:cNvCxnSpPr>
          <p:nvPr/>
        </p:nvCxnSpPr>
        <p:spPr>
          <a:xfrm>
            <a:off x="5697795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3" name="Straight Connector 3132">
            <a:extLst>
              <a:ext uri="{FF2B5EF4-FFF2-40B4-BE49-F238E27FC236}">
                <a16:creationId xmlns:a16="http://schemas.microsoft.com/office/drawing/2014/main" id="{7218FDA4-E953-0C40-B3F6-312FED4F5378}"/>
              </a:ext>
            </a:extLst>
          </p:cNvPr>
          <p:cNvCxnSpPr>
            <a:cxnSpLocks/>
          </p:cNvCxnSpPr>
          <p:nvPr/>
        </p:nvCxnSpPr>
        <p:spPr>
          <a:xfrm>
            <a:off x="6669714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4" name="Straight Connector 3133">
            <a:extLst>
              <a:ext uri="{FF2B5EF4-FFF2-40B4-BE49-F238E27FC236}">
                <a16:creationId xmlns:a16="http://schemas.microsoft.com/office/drawing/2014/main" id="{1BEB7602-9338-AEBB-3FB6-FD892D0B80A0}"/>
              </a:ext>
            </a:extLst>
          </p:cNvPr>
          <p:cNvCxnSpPr>
            <a:cxnSpLocks/>
          </p:cNvCxnSpPr>
          <p:nvPr/>
        </p:nvCxnSpPr>
        <p:spPr>
          <a:xfrm>
            <a:off x="7641633" y="6577786"/>
            <a:ext cx="833284" cy="0"/>
          </a:xfrm>
          <a:prstGeom prst="line">
            <a:avLst/>
          </a:prstGeom>
          <a:ln w="19050">
            <a:solidFill>
              <a:srgbClr val="F21667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5" name="Straight Connector 3134">
            <a:extLst>
              <a:ext uri="{FF2B5EF4-FFF2-40B4-BE49-F238E27FC236}">
                <a16:creationId xmlns:a16="http://schemas.microsoft.com/office/drawing/2014/main" id="{0C0E819B-537A-144D-7BBF-295A5727FA15}"/>
              </a:ext>
            </a:extLst>
          </p:cNvPr>
          <p:cNvCxnSpPr>
            <a:cxnSpLocks/>
          </p:cNvCxnSpPr>
          <p:nvPr/>
        </p:nvCxnSpPr>
        <p:spPr>
          <a:xfrm>
            <a:off x="8613552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6" name="Straight Connector 3135">
            <a:extLst>
              <a:ext uri="{FF2B5EF4-FFF2-40B4-BE49-F238E27FC236}">
                <a16:creationId xmlns:a16="http://schemas.microsoft.com/office/drawing/2014/main" id="{87B45473-77B6-CF88-5034-5D031FF9E208}"/>
              </a:ext>
            </a:extLst>
          </p:cNvPr>
          <p:cNvCxnSpPr>
            <a:cxnSpLocks/>
          </p:cNvCxnSpPr>
          <p:nvPr/>
        </p:nvCxnSpPr>
        <p:spPr>
          <a:xfrm>
            <a:off x="9585471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37" name="Straight Connector 3136">
            <a:extLst>
              <a:ext uri="{FF2B5EF4-FFF2-40B4-BE49-F238E27FC236}">
                <a16:creationId xmlns:a16="http://schemas.microsoft.com/office/drawing/2014/main" id="{3201A6CA-2F75-FEB2-9FAE-6CE0B0258311}"/>
              </a:ext>
            </a:extLst>
          </p:cNvPr>
          <p:cNvCxnSpPr>
            <a:cxnSpLocks/>
          </p:cNvCxnSpPr>
          <p:nvPr/>
        </p:nvCxnSpPr>
        <p:spPr>
          <a:xfrm>
            <a:off x="10557386" y="6577786"/>
            <a:ext cx="833284" cy="0"/>
          </a:xfrm>
          <a:prstGeom prst="line">
            <a:avLst/>
          </a:prstGeom>
          <a:ln w="19050">
            <a:solidFill>
              <a:srgbClr val="BAD0D9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661BF5D-52F6-C2B5-DD49-6F74549F2A24}"/>
              </a:ext>
            </a:extLst>
          </p:cNvPr>
          <p:cNvSpPr txBox="1"/>
          <p:nvPr/>
        </p:nvSpPr>
        <p:spPr>
          <a:xfrm>
            <a:off x="844828" y="6577774"/>
            <a:ext cx="83328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000" dirty="0">
                <a:solidFill>
                  <a:srgbClr val="BAD0D9"/>
                </a:solidFill>
              </a:rPr>
              <a:t>Contexto</a:t>
            </a:r>
          </a:p>
        </p:txBody>
      </p:sp>
    </p:spTree>
    <p:extLst>
      <p:ext uri="{BB962C8B-B14F-4D97-AF65-F5344CB8AC3E}">
        <p14:creationId xmlns:p14="http://schemas.microsoft.com/office/powerpoint/2010/main" val="24871916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2214</Words>
  <Application>Microsoft Office PowerPoint</Application>
  <PresentationFormat>Widescreen</PresentationFormat>
  <Paragraphs>353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lidiane.andrade1@outlook.com</dc:creator>
  <cp:lastModifiedBy>lidiane.andrade1@outlook.com</cp:lastModifiedBy>
  <cp:revision>147</cp:revision>
  <dcterms:created xsi:type="dcterms:W3CDTF">2025-05-21T20:43:00Z</dcterms:created>
  <dcterms:modified xsi:type="dcterms:W3CDTF">2025-05-27T03:41:13Z</dcterms:modified>
</cp:coreProperties>
</file>